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859" r:id="rId5"/>
    <p:sldId id="5095" r:id="rId6"/>
    <p:sldId id="5084" r:id="rId7"/>
    <p:sldId id="5083" r:id="rId8"/>
    <p:sldId id="5093" r:id="rId9"/>
    <p:sldId id="296" r:id="rId10"/>
    <p:sldId id="5097" r:id="rId11"/>
    <p:sldId id="5094" r:id="rId12"/>
    <p:sldId id="5101" r:id="rId13"/>
    <p:sldId id="5104" r:id="rId14"/>
    <p:sldId id="5102" r:id="rId15"/>
    <p:sldId id="5103" r:id="rId16"/>
    <p:sldId id="5059" r:id="rId17"/>
    <p:sldId id="1977" r:id="rId18"/>
  </p:sldIdLst>
  <p:sldSz cx="12188825" cy="6858000"/>
  <p:notesSz cx="6858000" cy="9144000"/>
  <p:defaultTextStyle>
    <a:defPPr>
      <a:defRPr lang="en-US"/>
    </a:defPPr>
    <a:lvl1pPr marL="0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43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885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328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71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213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656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097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541" algn="l" defTabSz="60944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" userDrawn="1">
          <p15:clr>
            <a:srgbClr val="A4A3A4"/>
          </p15:clr>
        </p15:guide>
        <p15:guide id="2" pos="24" userDrawn="1">
          <p15:clr>
            <a:srgbClr val="A4A3A4"/>
          </p15:clr>
        </p15:guide>
        <p15:guide id="3" orient="horz" pos="80">
          <p15:clr>
            <a:srgbClr val="A4A3A4"/>
          </p15:clr>
        </p15:guide>
        <p15:guide id="4" pos="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01D452-F6B9-A5C7-69EF-DFEE6AAEE46E}" name="Eran Gilat - C31797" initials="EGC" userId="S::Eran.Gilat@microchip.com::eea4feae-1fcc-46ae-959f-b1d62b3c662d" providerId="AD"/>
  <p188:author id="{FC8F0598-6847-C456-93AA-06A3124F6444}" name="Jessica Goble - C65463" initials="JGC" userId="S::Jessica.Goble@microchip.com::dd930c0b-8fa4-407f-8f75-7a08fa3d86d6" providerId="AD"/>
  <p188:author id="{D5C5CEDD-7B83-613F-DD74-50CCAEAB620A}" name="Eran Gilat - C31797" initials="EC" userId="S::eran.gilat@microchip.com::eea4feae-1fcc-46ae-959f-b1d62b3c66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076"/>
    <a:srgbClr val="777777"/>
    <a:srgbClr val="070707"/>
    <a:srgbClr val="0E3689"/>
    <a:srgbClr val="1D9CE4"/>
    <a:srgbClr val="FFD53A"/>
    <a:srgbClr val="5EBF33"/>
    <a:srgbClr val="FD7F20"/>
    <a:srgbClr val="0E1454"/>
    <a:srgbClr val="CE1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D7C418-50C9-459F-ADE1-74C16F81540D}" v="9" dt="2022-05-12T13:25:09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80702" autoAdjust="0"/>
  </p:normalViewPr>
  <p:slideViewPr>
    <p:cSldViewPr snapToGrid="0" snapToObjects="1">
      <p:cViewPr varScale="1">
        <p:scale>
          <a:sx n="54" d="100"/>
          <a:sy n="54" d="100"/>
        </p:scale>
        <p:origin x="628" y="40"/>
      </p:cViewPr>
      <p:guideLst>
        <p:guide orient="horz" pos="60"/>
        <p:guide pos="24"/>
        <p:guide orient="horz" pos="80"/>
        <p:guide pos="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383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9C997-21E5-5348-AFE6-AB6F922648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27AC1D-5903-004B-A07D-BA6E3EE372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15C2D-FB91-8740-95C2-23C11A10F2F2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79EA0-CF08-6C46-9B0C-7A703F62F2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1E23A1-2359-A341-AFD4-DCB4B7D003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837C5-E66E-4749-8D3A-655388B1E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273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4E49F-5C3A-ED4E-A68A-CCB3AA3B5D59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8CB49-A7FB-5E4A-B599-DE2118135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414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68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36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04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872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340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808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275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744" algn="l" defTabSz="121893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30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28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presentation I’ll cover various methods attaining resilient and secure timing architecture using various signals of opportunity </a:t>
            </a:r>
          </a:p>
          <a:p>
            <a:endParaRPr lang="en-US" dirty="0"/>
          </a:p>
          <a:p>
            <a:r>
              <a:rPr lang="en-US" dirty="0"/>
              <a:t>1. Extension of BMCA and Alternate BMCA per IEEE1588 and ITU-T standards</a:t>
            </a:r>
          </a:p>
          <a:p>
            <a:r>
              <a:rPr lang="en-US" dirty="0"/>
              <a:t>3. Geographical redundancy / Active – Standby / Active –Active</a:t>
            </a:r>
          </a:p>
          <a:p>
            <a:r>
              <a:rPr lang="en-US" dirty="0"/>
              <a:t>4. 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30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-G-BMCA is an extension of traditional BMCA in the extent of determination based on comparison of multiple PTP input against the local output</a:t>
            </a:r>
          </a:p>
          <a:p>
            <a:r>
              <a:rPr lang="en-US" dirty="0"/>
              <a:t>-While standard BMCA assumes single PTP profile, G-BMCA can run on various PTP profiles using a mapping function</a:t>
            </a:r>
          </a:p>
          <a:p>
            <a:r>
              <a:rPr lang="en-US" dirty="0"/>
              <a:t>-Figure of merit is based on Covariance function </a:t>
            </a:r>
            <a:r>
              <a:rPr lang="en-US"/>
              <a:t>of Floor </a:t>
            </a:r>
            <a:r>
              <a:rPr lang="en-US" dirty="0"/>
              <a:t>Percentile Population </a:t>
            </a:r>
            <a:r>
              <a:rPr lang="en-US"/>
              <a:t>(F </a:t>
            </a:r>
            <a:r>
              <a:rPr lang="en-US" dirty="0"/>
              <a:t>metrics</a:t>
            </a:r>
          </a:p>
          <a:p>
            <a:r>
              <a:rPr lang="en-US" dirty="0"/>
              <a:t>- G-BMCA can run on different domains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26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Turn on and off and performance check</a:t>
            </a:r>
          </a:p>
          <a:p>
            <a:pPr marL="285750" indent="-285750">
              <a:buFontTx/>
              <a:buChar char="-"/>
            </a:pPr>
            <a:r>
              <a:rPr lang="en-US" dirty="0"/>
              <a:t>Performance check is placed in after local priority as a starting point.</a:t>
            </a:r>
          </a:p>
          <a:p>
            <a:pPr marL="285750" indent="-285750">
              <a:buFontTx/>
              <a:buChar char="-"/>
            </a:pPr>
            <a:r>
              <a:rPr lang="en-US" dirty="0"/>
              <a:t>Future – can control the performance check location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6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In a nutshell - Majority vote is an option to further enhance G-BMCA with an algorithm supports “voting off the island” a spoofed ,jammed or unintentionally faulty signals.</a:t>
            </a:r>
          </a:p>
          <a:p>
            <a:pPr marL="285750" indent="-285750">
              <a:buFontTx/>
              <a:buChar char="-"/>
            </a:pPr>
            <a:r>
              <a:rPr lang="en-US" dirty="0"/>
              <a:t>What? Before G-BMCA is kicking in, Majority vote can exclude any outlier out of 3 time reference.</a:t>
            </a:r>
          </a:p>
          <a:p>
            <a:pPr marL="285750" indent="-285750">
              <a:buFontTx/>
              <a:buChar char="-"/>
            </a:pPr>
            <a:r>
              <a:rPr lang="en-US" dirty="0"/>
              <a:t>Supported combinations are..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6AD0D3-BFF5-4664-84F4-55B9EB07F4F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User defined threshold to determine correctness intervals – (100ms for start)</a:t>
            </a:r>
          </a:p>
          <a:p>
            <a:pPr marL="285750" indent="-285750">
              <a:buFontTx/>
              <a:buChar char="-"/>
            </a:pPr>
            <a:r>
              <a:rPr lang="en-US" dirty="0"/>
              <a:t>Using a known algorithm to locate “intersection interval”</a:t>
            </a:r>
          </a:p>
          <a:p>
            <a:pPr marL="285750" indent="-285750">
              <a:buFontTx/>
              <a:buChar char="-"/>
            </a:pPr>
            <a:r>
              <a:rPr lang="en-US" dirty="0"/>
              <a:t>Persistence of few seconds in order to change a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9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1 : Unit locked to GNSS, adding two Arbitrary time PTP feeds from a testing device</a:t>
            </a:r>
          </a:p>
          <a:p>
            <a:r>
              <a:rPr lang="en-US" dirty="0"/>
              <a:t>UUT rejects the GNSS reference with highest priority -&gt; G-BMCA choose one of the PTP inputs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2 : a 3</a:t>
            </a:r>
            <a:r>
              <a:rPr lang="en-US" baseline="30000" dirty="0"/>
              <a:t>rd</a:t>
            </a:r>
            <a:r>
              <a:rPr lang="en-US" dirty="0"/>
              <a:t> PTP input is added referenced from House time scale. 4 inputs / no majority since two groups disagree with each other -&gt; system will go with highest priority input = GNSS in this example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63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8CB49-A7FB-5E4A-B599-DE2118135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99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80165" y="2474260"/>
            <a:ext cx="6437455" cy="996522"/>
          </a:xfrm>
          <a:ln>
            <a:noFill/>
          </a:ln>
        </p:spPr>
        <p:txBody>
          <a:bodyPr anchor="b" anchorCtr="0"/>
          <a:lstStyle>
            <a:lvl1pPr algn="r">
              <a:defRPr sz="3800">
                <a:solidFill>
                  <a:srgbClr val="0E36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1D45AC-B80D-4805-BA4C-8776489E8022}"/>
              </a:ext>
            </a:extLst>
          </p:cNvPr>
          <p:cNvSpPr/>
          <p:nvPr userDrawn="1"/>
        </p:nvSpPr>
        <p:spPr>
          <a:xfrm>
            <a:off x="9411530" y="6331942"/>
            <a:ext cx="2777297" cy="52605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CBDA27-1F54-4C50-8D76-28815B58BDC3}"/>
              </a:ext>
            </a:extLst>
          </p:cNvPr>
          <p:cNvCxnSpPr/>
          <p:nvPr userDrawn="1"/>
        </p:nvCxnSpPr>
        <p:spPr>
          <a:xfrm>
            <a:off x="7552849" y="2666723"/>
            <a:ext cx="0" cy="835152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EB7A8E4-4917-4A3E-8E2F-D070BB4D10DE}"/>
              </a:ext>
            </a:extLst>
          </p:cNvPr>
          <p:cNvSpPr txBox="1"/>
          <p:nvPr userDrawn="1"/>
        </p:nvSpPr>
        <p:spPr>
          <a:xfrm>
            <a:off x="4067363" y="3799832"/>
            <a:ext cx="7411397" cy="387772"/>
          </a:xfrm>
          <a:prstGeom prst="rect">
            <a:avLst/>
          </a:prstGeom>
          <a:noFill/>
        </p:spPr>
        <p:txBody>
          <a:bodyPr wrap="none" lIns="121893" tIns="60947" rIns="121893" bIns="60947" rtlCol="0">
            <a:spAutoFit/>
          </a:bodyPr>
          <a:lstStyle/>
          <a:p>
            <a:pPr algn="r"/>
            <a:r>
              <a:rPr lang="en-US" sz="1720" dirty="0">
                <a:solidFill>
                  <a:srgbClr val="1D9CE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Leading Provider of Smart, Connected and Secure Embedded Control Solutions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ACBDA27-1F54-4C50-8D76-28815B58BDC3}"/>
              </a:ext>
            </a:extLst>
          </p:cNvPr>
          <p:cNvCxnSpPr/>
          <p:nvPr userDrawn="1"/>
        </p:nvCxnSpPr>
        <p:spPr>
          <a:xfrm flipH="1">
            <a:off x="3410606" y="3724987"/>
            <a:ext cx="7909168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99BB76E-0E67-7C41-9AEC-8C75006E444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35143" y="6123667"/>
            <a:ext cx="6419850" cy="252110"/>
          </a:xfrm>
          <a:prstGeom prst="rect">
            <a:avLst/>
          </a:prstGeom>
        </p:spPr>
        <p:txBody>
          <a:bodyPr lIns="182880" tIns="0" rIns="0" anchor="t" anchorCtr="0">
            <a:noAutofit/>
          </a:bodyPr>
          <a:lstStyle>
            <a:lvl1pPr marL="0" indent="0" algn="r">
              <a:buNone/>
              <a:defRPr sz="2200" b="0">
                <a:solidFill>
                  <a:srgbClr val="1D9CE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B2D92EAD-7B52-0549-B90C-8F01DFF1E6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35142" y="5763412"/>
            <a:ext cx="6420245" cy="314325"/>
          </a:xfrm>
          <a:prstGeom prst="rect">
            <a:avLst/>
          </a:prstGeom>
        </p:spPr>
        <p:txBody>
          <a:bodyPr rIns="0" bIns="0" anchor="b" anchorCtr="0">
            <a:noAutofit/>
          </a:bodyPr>
          <a:lstStyle>
            <a:lvl1pPr marL="0" indent="0" algn="r">
              <a:lnSpc>
                <a:spcPts val="2340"/>
              </a:lnSpc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pic>
        <p:nvPicPr>
          <p:cNvPr id="10" name="Picture 9" descr="SCS-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55" y="5139766"/>
            <a:ext cx="1630420" cy="1630420"/>
          </a:xfrm>
          <a:prstGeom prst="rect">
            <a:avLst/>
          </a:prstGeom>
        </p:spPr>
      </p:pic>
      <p:pic>
        <p:nvPicPr>
          <p:cNvPr id="12" name="Picture 11" descr="MCHP-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621" y="2635935"/>
            <a:ext cx="3584711" cy="90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7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3394856-2C64-DE43-BBDF-953266084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6"/>
            <a:ext cx="11400661" cy="1600406"/>
          </a:xfrm>
          <a:prstGeom prst="rect">
            <a:avLst/>
          </a:prstGeom>
        </p:spPr>
        <p:txBody>
          <a:bodyPr vert="horz" lIns="121888" tIns="60944" rIns="121888" bIns="60944" rtlCol="0" anchor="t" anchorCtr="0">
            <a:no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E56F0-37A2-F74C-BB25-DF51CEB5F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CF750018-A4D6-1844-ABEB-36F0723124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54FF79-E97B-4A45-8531-09115531EF4A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96C4752-EFF3-2B44-8E4B-F4DEFD9A25AA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3BFC65E3-DBEB-1842-AA6D-2998A3A3FD5B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2E21974-58F0-B847-85B6-BB315041D590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1A98491-2152-B244-BD39-4FE185E36846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212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966262-8B36-DB45-BCFF-E847EDF91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5"/>
            <a:ext cx="11400661" cy="777240"/>
          </a:xfrm>
        </p:spPr>
        <p:txBody>
          <a:bodyPr/>
          <a:lstStyle>
            <a:lvl1pPr>
              <a:defRPr>
                <a:solidFill>
                  <a:srgbClr val="0E3689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8F614E39-BA14-7D4B-8328-2FB5286D32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03" y="829115"/>
            <a:ext cx="11400661" cy="4286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b="1" kern="0" dirty="0">
                <a:solidFill>
                  <a:srgbClr val="45A8C4"/>
                </a:solidFill>
                <a:latin typeface="+mn-lt"/>
                <a:cs typeface="Calibri"/>
              </a:rPr>
              <a:t>Subtitle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06521-0BA2-7C48-8CAD-8B9AFEEF6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ACCBDF1D-727A-8D40-8A82-92589DBBC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3604027-1BF3-C14F-877E-5C7EE39F69C0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34F8B5-2138-234E-903C-B35966BCD117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69AB5E9E-CCD6-9040-9CA1-3DCB3C4DE5FC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0394146-079F-A945-B1E9-105CEE8A4D91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F7A5633-2AD4-2D44-AC80-6A32A00CAC6A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4327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DE752C-4DF4-1741-BE5B-60F47530E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C025A1E1-D99B-A04E-A12E-D4E8E63C0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8C8A96F-9EB8-7740-A265-0BBDA7FB1BFC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354E03-A149-934A-8EE2-DADBA3C644C3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47A855CC-F7C0-7640-82CB-E23B5A29FE53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83E9907-5B53-D94D-B91B-5D80BFCB4C36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8318FC-FB83-DD43-9569-4DB052814862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93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10606" y="2034289"/>
            <a:ext cx="7909168" cy="1591386"/>
          </a:xfrm>
        </p:spPr>
        <p:txBody>
          <a:bodyPr anchor="b" anchorCtr="0"/>
          <a:lstStyle>
            <a:lvl1pPr algn="r">
              <a:defRPr sz="5300" b="1" cap="none" baseline="0">
                <a:solidFill>
                  <a:srgbClr val="0E3689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410606" y="3824300"/>
            <a:ext cx="7909168" cy="1018627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r">
              <a:buNone/>
              <a:defRPr sz="2700" b="0">
                <a:solidFill>
                  <a:srgbClr val="1D9CE4"/>
                </a:solidFill>
              </a:defRPr>
            </a:lvl1pPr>
            <a:lvl2pPr marL="60944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8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3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77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2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6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09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Subtitle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1D51101-8690-2A4A-89F5-D13814AF99A1}"/>
              </a:ext>
            </a:extLst>
          </p:cNvPr>
          <p:cNvCxnSpPr/>
          <p:nvPr userDrawn="1"/>
        </p:nvCxnSpPr>
        <p:spPr>
          <a:xfrm flipH="1">
            <a:off x="3410606" y="3724987"/>
            <a:ext cx="7909168" cy="0"/>
          </a:xfrm>
          <a:prstGeom prst="line">
            <a:avLst/>
          </a:prstGeom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88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AEC6540-64C7-9747-877E-6D8504F5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6"/>
            <a:ext cx="11400661" cy="777240"/>
          </a:xfrm>
          <a:prstGeom prst="rect">
            <a:avLst/>
          </a:prstGeom>
        </p:spPr>
        <p:txBody>
          <a:bodyPr vert="horz" lIns="121888" tIns="60944" rIns="121888" bIns="60944" rtlCol="0" anchor="t" anchorCtr="0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86DAD2F-D448-354C-9ACF-03ED78E9AF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4778" y="923073"/>
            <a:ext cx="11400660" cy="5385963"/>
          </a:xfrm>
          <a:prstGeom prst="rect">
            <a:avLst/>
          </a:prstGeom>
        </p:spPr>
        <p:txBody>
          <a:bodyPr/>
          <a:lstStyle>
            <a:lvl1pPr marL="274201" indent="-274201">
              <a:defRPr sz="3200"/>
            </a:lvl1pPr>
            <a:lvl2pPr marL="576072" indent="-274320">
              <a:defRPr sz="2800"/>
            </a:lvl2pPr>
            <a:lvl3pPr marL="868680" indent="-274320">
              <a:defRPr sz="2400"/>
            </a:lvl3pPr>
            <a:lvl4pPr marL="1143000" indent="-274320">
              <a:defRPr sz="2000"/>
            </a:lvl4pPr>
            <a:lvl5pPr marL="1435608" indent="-274320"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8344651-9BC3-804A-ABEF-ABD80FF3C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04FD760F-7C5E-4E44-B69C-EB85837D7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C4036F-02D0-6547-A814-7D5AACFEC9E8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932804D-F1B0-0D45-8469-4C00B2E72DCD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1CA5AD87-2C2E-CE40-A88B-1ABF9938A991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A83DFC-2408-9140-996A-1BFC995DB1BA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B3A264-B363-DC44-BE09-4733DFA5AC2F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830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B9BB9-8088-1B4E-AA38-17BC94EF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5"/>
            <a:ext cx="11400661" cy="777240"/>
          </a:xfrm>
        </p:spPr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F3DB77-FEA1-E44C-9C5F-88B2D4B5D2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03" y="831986"/>
            <a:ext cx="11400661" cy="4286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>
                <a:solidFill>
                  <a:srgbClr val="1D9CE4"/>
                </a:solidFill>
              </a:defRPr>
            </a:lvl1pPr>
          </a:lstStyle>
          <a:p>
            <a:pPr lvl="0"/>
            <a:r>
              <a:rPr lang="en-US" b="1" kern="0" dirty="0">
                <a:solidFill>
                  <a:srgbClr val="45A8C4"/>
                </a:solidFill>
                <a:latin typeface="+mn-lt"/>
                <a:cs typeface="Calibri"/>
              </a:rPr>
              <a:t>Subtitle</a:t>
            </a:r>
            <a:endParaRPr lang="en-US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955162B4-304F-5841-8C1A-37D23DCFC92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5509" y="1403852"/>
            <a:ext cx="11400660" cy="4905184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4207E9-C13E-1647-9F09-C18700780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E1704FFC-4F15-324D-96E6-976EE1494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F42D503-9A96-D64F-9F2A-686838B59E92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79DA906-E77A-5240-98D3-F3FA40331838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6B651317-B18C-E948-B990-13010FE9F46D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8C4F890-E5A4-0844-9DAE-418C6FA03CF4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747B63C-8A0B-7B43-8B1E-3F2EE21776C4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077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955162B4-304F-5841-8C1A-37D23DCFC92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5509" y="1626375"/>
            <a:ext cx="11400660" cy="4664076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98AAA9D-2041-3B4F-8508-758963B7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6"/>
            <a:ext cx="11400661" cy="1489280"/>
          </a:xfrm>
          <a:prstGeom prst="rect">
            <a:avLst/>
          </a:prstGeom>
        </p:spPr>
        <p:txBody>
          <a:bodyPr vert="horz" lIns="121888" tIns="60944" rIns="121888" bIns="60944" rtlCol="0" anchor="t" anchorCtr="0">
            <a:no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A6C8C-5670-1242-B987-55F42BAD9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AD67FA37-0073-AF47-8F1C-C046BC1C2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D1FA29F-D3D1-B743-BF1F-4F74E9BFBE96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4D98CAA-53AB-CA40-BB99-AC8568C9C965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493471D4-F779-B244-9C40-C480DA421F1D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35653C1-7F81-CF47-B063-A8C4BC3DF144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13EB453-955B-B940-9782-A882942161A9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971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14ABC63-0F02-3D4C-B5A8-224D9EF04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7"/>
            <a:ext cx="11400661" cy="777240"/>
          </a:xfrm>
        </p:spPr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EFF8C43-59A6-4644-B04E-6AE187BD55D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5509" y="929269"/>
            <a:ext cx="5505846" cy="5374679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69F5C3FF-72D2-604B-A6AF-63E081CA68F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50324" y="929270"/>
            <a:ext cx="5505846" cy="5374678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72A14E-E83F-9541-B766-352B85366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78986A39-4957-2843-AFDE-E6160A6C0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82C2564-89A5-B045-B11D-EC2B6C4EF263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46810D8-1F1D-2E44-98D2-9655BDEBA9A9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D5B9D91C-B319-6740-B041-91E92A828C26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CD45905-001C-3245-A3FD-ABDBA73B7BBC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F045E37-2F57-AB4C-8037-7C0BF70F4E15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0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14ABC63-0F02-3D4C-B5A8-224D9EF04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7"/>
            <a:ext cx="11400661" cy="77724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EF0C5114-81F0-6D40-9DA2-1EA66CC7C6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03" y="831986"/>
            <a:ext cx="11400661" cy="4286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>
                <a:solidFill>
                  <a:srgbClr val="1D9CE4"/>
                </a:solidFill>
              </a:defRPr>
            </a:lvl1pPr>
          </a:lstStyle>
          <a:p>
            <a:pPr lvl="0"/>
            <a:r>
              <a:rPr lang="en-US" b="1" kern="0" dirty="0">
                <a:solidFill>
                  <a:srgbClr val="45A8C4"/>
                </a:solidFill>
                <a:latin typeface="+mn-lt"/>
                <a:cs typeface="Calibri"/>
              </a:rPr>
              <a:t>Subtitle</a:t>
            </a:r>
            <a:endParaRPr lang="en-US" dirty="0"/>
          </a:p>
        </p:txBody>
      </p:sp>
      <p:sp>
        <p:nvSpPr>
          <p:cNvPr id="10" name="Content Placeholder 12">
            <a:extLst>
              <a:ext uri="{FF2B5EF4-FFF2-40B4-BE49-F238E27FC236}">
                <a16:creationId xmlns:a16="http://schemas.microsoft.com/office/drawing/2014/main" id="{4354C555-752C-5946-99B7-1752C8A6C9F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2454" y="1408545"/>
            <a:ext cx="5505846" cy="4907794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2">
            <a:extLst>
              <a:ext uri="{FF2B5EF4-FFF2-40B4-BE49-F238E27FC236}">
                <a16:creationId xmlns:a16="http://schemas.microsoft.com/office/drawing/2014/main" id="{B1B5C683-E8CE-5447-B10F-1FA96B9838C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50324" y="1408546"/>
            <a:ext cx="5505846" cy="4907794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9F735E5-BB03-E141-8FE5-6E137A04C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2D0980E6-4C36-ED4A-BBAC-FCB3FD47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EE4F5BD-A8B2-8A43-8F9D-27796637426D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6AB45CE-9A16-9D42-B335-40FCBA3C7672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DA8F7AB5-BFE5-D543-9ED3-50EAB714655D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272549-DB7B-3E4B-A9DF-413990017250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5593CC7-18E5-1E4B-B493-BCCB1352C41B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095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07" y="923075"/>
            <a:ext cx="5474569" cy="56771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i="0" u="sng">
                <a:solidFill>
                  <a:schemeClr val="accent1"/>
                </a:solidFill>
              </a:defRPr>
            </a:lvl1pPr>
            <a:lvl2pPr marL="609443" indent="0">
              <a:buNone/>
              <a:defRPr sz="2700" b="1"/>
            </a:lvl2pPr>
            <a:lvl3pPr marL="1218885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71" indent="0">
              <a:buNone/>
              <a:defRPr sz="2100" b="1"/>
            </a:lvl5pPr>
            <a:lvl6pPr marL="3047213" indent="0">
              <a:buNone/>
              <a:defRPr sz="2100" b="1"/>
            </a:lvl6pPr>
            <a:lvl7pPr marL="3656656" indent="0">
              <a:buNone/>
              <a:defRPr sz="2100" b="1"/>
            </a:lvl7pPr>
            <a:lvl8pPr marL="4266097" indent="0">
              <a:buNone/>
              <a:defRPr sz="2100" b="1"/>
            </a:lvl8pPr>
            <a:lvl9pPr marL="4875541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85192" y="941660"/>
            <a:ext cx="5387630" cy="56771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u="sng">
                <a:solidFill>
                  <a:schemeClr val="accent1"/>
                </a:solidFill>
              </a:defRPr>
            </a:lvl1pPr>
            <a:lvl2pPr marL="609443" indent="0">
              <a:buNone/>
              <a:defRPr sz="2700" b="1"/>
            </a:lvl2pPr>
            <a:lvl3pPr marL="1218885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71" indent="0">
              <a:buNone/>
              <a:defRPr sz="2100" b="1"/>
            </a:lvl5pPr>
            <a:lvl6pPr marL="3047213" indent="0">
              <a:buNone/>
              <a:defRPr sz="2100" b="1"/>
            </a:lvl6pPr>
            <a:lvl7pPr marL="3656656" indent="0">
              <a:buNone/>
              <a:defRPr sz="2100" b="1"/>
            </a:lvl7pPr>
            <a:lvl8pPr marL="4266097" indent="0">
              <a:buNone/>
              <a:defRPr sz="2100" b="1"/>
            </a:lvl8pPr>
            <a:lvl9pPr marL="4875541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898E04-A14A-8140-993E-87174E0C2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7"/>
            <a:ext cx="11400661" cy="777240"/>
          </a:xfrm>
        </p:spPr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5170BFA0-6B7E-2944-A49D-35B39ABC44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5509" y="1561175"/>
            <a:ext cx="5474567" cy="4795020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C883CD4E-1B81-AF4E-B076-F6C9C7DA169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85193" y="1561175"/>
            <a:ext cx="5387630" cy="4795019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2902E3F-7B87-844B-A375-55F0B513465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884F7A06-CF40-064F-B9BE-F69B2DFE5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ED839D-F08B-6B46-82B5-51DE2326DF5F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FC1BBAD-8C56-A04F-899C-5B4188A5F5D3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A25B9A85-EE0A-E54F-AA18-41FF007C6B2F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CAC621-04E4-3B47-A37C-31D012718AE9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966AC5E-3B4D-524B-B3AE-A5267FAD281D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310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09" y="1381004"/>
            <a:ext cx="5474569" cy="58060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u="sng">
                <a:solidFill>
                  <a:schemeClr val="accent1"/>
                </a:solidFill>
              </a:defRPr>
            </a:lvl1pPr>
            <a:lvl2pPr marL="609443" indent="0">
              <a:buNone/>
              <a:defRPr sz="2700" b="1"/>
            </a:lvl2pPr>
            <a:lvl3pPr marL="1218885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71" indent="0">
              <a:buNone/>
              <a:defRPr sz="2100" b="1"/>
            </a:lvl5pPr>
            <a:lvl6pPr marL="3047213" indent="0">
              <a:buNone/>
              <a:defRPr sz="2100" b="1"/>
            </a:lvl6pPr>
            <a:lvl7pPr marL="3656656" indent="0">
              <a:buNone/>
              <a:defRPr sz="2100" b="1"/>
            </a:lvl7pPr>
            <a:lvl8pPr marL="4266097" indent="0">
              <a:buNone/>
              <a:defRPr sz="2100" b="1"/>
            </a:lvl8pPr>
            <a:lvl9pPr marL="4875541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5192" y="1381003"/>
            <a:ext cx="5387630" cy="58060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u="sng">
                <a:solidFill>
                  <a:schemeClr val="accent1"/>
                </a:solidFill>
              </a:defRPr>
            </a:lvl1pPr>
            <a:lvl2pPr marL="609443" indent="0">
              <a:buNone/>
              <a:defRPr sz="2700" b="1"/>
            </a:lvl2pPr>
            <a:lvl3pPr marL="1218885" indent="0">
              <a:buNone/>
              <a:defRPr sz="2400" b="1"/>
            </a:lvl3pPr>
            <a:lvl4pPr marL="1828328" indent="0">
              <a:buNone/>
              <a:defRPr sz="2100" b="1"/>
            </a:lvl4pPr>
            <a:lvl5pPr marL="2437771" indent="0">
              <a:buNone/>
              <a:defRPr sz="2100" b="1"/>
            </a:lvl5pPr>
            <a:lvl6pPr marL="3047213" indent="0">
              <a:buNone/>
              <a:defRPr sz="2100" b="1"/>
            </a:lvl6pPr>
            <a:lvl7pPr marL="3656656" indent="0">
              <a:buNone/>
              <a:defRPr sz="2100" b="1"/>
            </a:lvl7pPr>
            <a:lvl8pPr marL="4266097" indent="0">
              <a:buNone/>
              <a:defRPr sz="2100" b="1"/>
            </a:lvl8pPr>
            <a:lvl9pPr marL="4875541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22C09BD-60A2-D244-8F4B-695A1227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7"/>
            <a:ext cx="11400661" cy="777240"/>
          </a:xfrm>
        </p:spPr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E1D56C46-C13D-6843-8D78-E9DE559D36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03" y="831986"/>
            <a:ext cx="11400661" cy="4286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b="1" kern="0" dirty="0">
                <a:solidFill>
                  <a:srgbClr val="45A8C4"/>
                </a:solidFill>
                <a:latin typeface="+mn-lt"/>
                <a:cs typeface="Calibri"/>
              </a:rPr>
              <a:t>Subtitle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8E56A8-D17E-8848-8C5B-EC8D2FC7921A}"/>
              </a:ext>
            </a:extLst>
          </p:cNvPr>
          <p:cNvSpPr/>
          <p:nvPr userDrawn="1"/>
        </p:nvSpPr>
        <p:spPr>
          <a:xfrm>
            <a:off x="10436087" y="6490880"/>
            <a:ext cx="129209" cy="1981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Content Placeholder 12">
            <a:extLst>
              <a:ext uri="{FF2B5EF4-FFF2-40B4-BE49-F238E27FC236}">
                <a16:creationId xmlns:a16="http://schemas.microsoft.com/office/drawing/2014/main" id="{61902A9B-4EBD-9042-9417-398D31C80DB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5509" y="1988634"/>
            <a:ext cx="5474567" cy="4327704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2">
            <a:extLst>
              <a:ext uri="{FF2B5EF4-FFF2-40B4-BE49-F238E27FC236}">
                <a16:creationId xmlns:a16="http://schemas.microsoft.com/office/drawing/2014/main" id="{326E65A8-182F-624C-B231-E6CD084CC09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85193" y="1988634"/>
            <a:ext cx="5387630" cy="4327704"/>
          </a:xfrm>
          <a:prstGeom prst="rect">
            <a:avLst/>
          </a:prstGeom>
        </p:spPr>
        <p:txBody>
          <a:bodyPr/>
          <a:lstStyle>
            <a:lvl1pPr marL="274201" indent="-274201">
              <a:defRPr/>
            </a:lvl1pPr>
            <a:lvl2pPr marL="576072" indent="-274320">
              <a:defRPr/>
            </a:lvl2pPr>
            <a:lvl3pPr marL="868680" indent="-274320">
              <a:defRPr/>
            </a:lvl3pPr>
            <a:lvl4pPr marL="1143000" indent="-274320">
              <a:defRPr/>
            </a:lvl4pPr>
            <a:lvl5pPr marL="1435608" indent="-2743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985913B-9067-5E4F-BEB8-B40B0526CD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099EDC09-5657-6C4E-AE82-350208BA5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DC922F-64A0-A245-9B54-7182667660D0}"/>
              </a:ext>
            </a:extLst>
          </p:cNvPr>
          <p:cNvGrpSpPr/>
          <p:nvPr userDrawn="1"/>
        </p:nvGrpSpPr>
        <p:grpSpPr>
          <a:xfrm>
            <a:off x="3984798" y="6596323"/>
            <a:ext cx="3594287" cy="261677"/>
            <a:chOff x="3984798" y="6596323"/>
            <a:chExt cx="3594287" cy="26167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328C046-B8FC-994F-85A4-8FD25DF19D2F}"/>
                </a:ext>
              </a:extLst>
            </p:cNvPr>
            <p:cNvSpPr txBox="1"/>
            <p:nvPr userDrawn="1"/>
          </p:nvSpPr>
          <p:spPr>
            <a:xfrm>
              <a:off x="3984798" y="6596323"/>
              <a:ext cx="35942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fld id="{AB520446-FD47-794F-A313-0EC6DBF6114F}" type="datetime3">
                <a:rPr lang="en-US" sz="1000" smtClean="0">
                  <a:solidFill>
                    <a:schemeClr val="bg1">
                      <a:lumMod val="65000"/>
                    </a:schemeClr>
                  </a:solidFill>
                </a:rPr>
                <a:t>12 May 2022</a:t>
              </a:fld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 Microchip Technology Inc. and its subsidiaries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CEB0F66-0524-644B-A3CD-BA2A14891286}"/>
                </a:ext>
              </a:extLst>
            </p:cNvPr>
            <p:cNvSpPr/>
            <p:nvPr userDrawn="1"/>
          </p:nvSpPr>
          <p:spPr>
            <a:xfrm>
              <a:off x="4070555" y="6611779"/>
              <a:ext cx="747251" cy="2307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885BC8B-986D-8044-8033-3156B5F78D3D}"/>
                </a:ext>
              </a:extLst>
            </p:cNvPr>
            <p:cNvSpPr txBox="1"/>
            <p:nvPr userDrawn="1"/>
          </p:nvSpPr>
          <p:spPr>
            <a:xfrm>
              <a:off x="4611329" y="6611779"/>
              <a:ext cx="2847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7312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CHP-logo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36" y="6396138"/>
            <a:ext cx="1447127" cy="36444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509" y="96296"/>
            <a:ext cx="11400661" cy="942795"/>
          </a:xfrm>
          <a:prstGeom prst="rect">
            <a:avLst/>
          </a:prstGeom>
        </p:spPr>
        <p:txBody>
          <a:bodyPr vert="horz" lIns="121888" tIns="60944" rIns="121888" bIns="60944" rtlCol="0" anchor="t" anchorCtr="0">
            <a:noAutofit/>
          </a:bodyPr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09" y="1039091"/>
            <a:ext cx="11400661" cy="5412311"/>
          </a:xfrm>
          <a:prstGeom prst="rect">
            <a:avLst/>
          </a:prstGeom>
        </p:spPr>
        <p:txBody>
          <a:bodyPr vert="horz" lIns="121888" tIns="60944" rIns="121888" bIns="60944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2589C74-EF87-2646-A562-5428C2FBE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514" y="6479339"/>
            <a:ext cx="3859795" cy="233968"/>
          </a:xfrm>
          <a:prstGeom prst="rect">
            <a:avLst/>
          </a:prstGeom>
        </p:spPr>
        <p:txBody>
          <a:bodyPr vert="horz" lIns="121888" tIns="60944" rIns="121888" bIns="60944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latin typeface="Calibri Light" panose="020F0302020204030204" pitchFamily="34" charset="0"/>
                <a:cs typeface="Calibri Light" panose="020F0302020204030204" pitchFamily="34" charset="0"/>
              </a:rPr>
              <a:t>Microchip Propietary and Confidential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865650-0440-F143-8EFF-C6F819EF3F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72" y="6455581"/>
            <a:ext cx="386650" cy="36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AA82-C1C2-924B-B843-6C0FB13ED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7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60" r:id="rId5"/>
    <p:sldLayoutId id="2147483652" r:id="rId6"/>
    <p:sldLayoutId id="2147483657" r:id="rId7"/>
    <p:sldLayoutId id="2147483653" r:id="rId8"/>
    <p:sldLayoutId id="2147483658" r:id="rId9"/>
    <p:sldLayoutId id="2147483654" r:id="rId10"/>
    <p:sldLayoutId id="2147483659" r:id="rId11"/>
    <p:sldLayoutId id="2147483655" r:id="rId12"/>
  </p:sldLayoutIdLst>
  <p:hf sldNum="0" hdr="0" ftr="0" dt="0"/>
  <p:txStyles>
    <p:titleStyle>
      <a:lvl1pPr algn="l" defTabSz="609443" rtl="0" eaLnBrk="1" latinLnBrk="0" hangingPunct="1">
        <a:lnSpc>
          <a:spcPct val="100000"/>
        </a:lnSpc>
        <a:spcBef>
          <a:spcPct val="0"/>
        </a:spcBef>
        <a:buNone/>
        <a:defRPr sz="4400" b="1" kern="1200" normalizeH="0" baseline="0">
          <a:solidFill>
            <a:srgbClr val="0E3689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609443" rtl="0" eaLnBrk="1" latinLnBrk="0" hangingPunct="1">
        <a:spcBef>
          <a:spcPts val="300"/>
        </a:spcBef>
        <a:buClr>
          <a:srgbClr val="0E3689"/>
        </a:buClr>
        <a:buFont typeface="Arial"/>
        <a:buChar char="•"/>
        <a:defRPr sz="3200" b="1" kern="1200">
          <a:solidFill>
            <a:srgbClr val="070707"/>
          </a:solidFill>
          <a:latin typeface="+mn-lt"/>
          <a:ea typeface="+mn-ea"/>
          <a:cs typeface="+mn-cs"/>
        </a:defRPr>
      </a:lvl1pPr>
      <a:lvl2pPr marL="576072" indent="-274320" algn="l" defTabSz="609443" rtl="0" eaLnBrk="1" latinLnBrk="0" hangingPunct="1">
        <a:spcBef>
          <a:spcPts val="300"/>
        </a:spcBef>
        <a:buClr>
          <a:srgbClr val="1D9CE4"/>
        </a:buClr>
        <a:buFont typeface="Arial" panose="020B0604020202020204" pitchFamily="34" charset="0"/>
        <a:buChar char="•"/>
        <a:defRPr sz="2800" kern="1200">
          <a:solidFill>
            <a:srgbClr val="070707"/>
          </a:solidFill>
          <a:latin typeface="+mn-lt"/>
          <a:ea typeface="+mn-ea"/>
          <a:cs typeface="+mn-cs"/>
        </a:defRPr>
      </a:lvl2pPr>
      <a:lvl3pPr marL="868680" indent="-274320" algn="l" defTabSz="609443" rtl="0" eaLnBrk="1" latinLnBrk="0" hangingPunct="1">
        <a:spcBef>
          <a:spcPts val="300"/>
        </a:spcBef>
        <a:buClr>
          <a:srgbClr val="1D9CE4"/>
        </a:buClr>
        <a:buFont typeface="Arial"/>
        <a:buChar char="•"/>
        <a:defRPr sz="2400" kern="1200">
          <a:solidFill>
            <a:srgbClr val="070707"/>
          </a:solidFill>
          <a:latin typeface="+mn-lt"/>
          <a:ea typeface="+mn-ea"/>
          <a:cs typeface="+mn-cs"/>
        </a:defRPr>
      </a:lvl3pPr>
      <a:lvl4pPr marL="1143000" indent="-274320" algn="l" defTabSz="609443" rtl="0" eaLnBrk="1" latinLnBrk="0" hangingPunct="1">
        <a:spcBef>
          <a:spcPts val="300"/>
        </a:spcBef>
        <a:buClr>
          <a:srgbClr val="1D9CE4"/>
        </a:buClr>
        <a:buFont typeface="Arial" panose="020B0604020202020204" pitchFamily="34" charset="0"/>
        <a:buChar char="•"/>
        <a:defRPr sz="2000" kern="1200">
          <a:solidFill>
            <a:srgbClr val="070707"/>
          </a:solidFill>
          <a:latin typeface="+mn-lt"/>
          <a:ea typeface="+mn-ea"/>
          <a:cs typeface="+mn-cs"/>
        </a:defRPr>
      </a:lvl4pPr>
      <a:lvl5pPr marL="1435608" indent="-274320" algn="l" defTabSz="609443" rtl="0" eaLnBrk="1" latinLnBrk="0" hangingPunct="1">
        <a:spcBef>
          <a:spcPts val="300"/>
        </a:spcBef>
        <a:buClr>
          <a:srgbClr val="1D9CE4"/>
        </a:buClr>
        <a:buFont typeface="Arial" panose="020B0604020202020204" pitchFamily="34" charset="0"/>
        <a:buChar char="•"/>
        <a:defRPr sz="2000" kern="1200">
          <a:solidFill>
            <a:srgbClr val="070707"/>
          </a:solidFill>
          <a:latin typeface="+mn-lt"/>
          <a:ea typeface="+mn-ea"/>
          <a:cs typeface="+mn-cs"/>
        </a:defRPr>
      </a:lvl5pPr>
      <a:lvl6pPr marL="3351933" indent="-304723" algn="l" defTabSz="60944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376" indent="-304723" algn="l" defTabSz="60944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19" indent="-304723" algn="l" defTabSz="60944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261" indent="-304723" algn="l" defTabSz="60944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43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85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28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71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13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56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097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41" algn="l" defTabSz="60944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9" userDrawn="1">
          <p15:clr>
            <a:srgbClr val="F26B43"/>
          </p15:clr>
        </p15:guide>
        <p15:guide id="2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854E-F0FA-DA43-9468-0509537A2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1294107"/>
            <a:ext cx="6305550" cy="3014421"/>
          </a:xfrm>
        </p:spPr>
        <p:txBody>
          <a:bodyPr/>
          <a:lstStyle/>
          <a:p>
            <a:pPr algn="l"/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Various Methods for Attaining a Resilient and Secure Timing Architecture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8F16D4-E23A-8B42-AEFF-22E5AFC9F8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anchor="b" anchorCtr="0"/>
          <a:lstStyle/>
          <a:p>
            <a:r>
              <a:rPr lang="en-US" dirty="0"/>
              <a:t>Eran Gilat</a:t>
            </a:r>
          </a:p>
          <a:p>
            <a:r>
              <a:rPr lang="en-US" dirty="0"/>
              <a:t>Manager, Systems Architecture</a:t>
            </a:r>
          </a:p>
        </p:txBody>
      </p:sp>
    </p:spTree>
    <p:extLst>
      <p:ext uri="{BB962C8B-B14F-4D97-AF65-F5344CB8AC3E}">
        <p14:creationId xmlns:p14="http://schemas.microsoft.com/office/powerpoint/2010/main" val="2107406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09" y="96297"/>
            <a:ext cx="11702758" cy="777240"/>
          </a:xfrm>
        </p:spPr>
        <p:txBody>
          <a:bodyPr/>
          <a:lstStyle/>
          <a:p>
            <a:r>
              <a:rPr lang="en-US" sz="4400" dirty="0">
                <a:latin typeface="+mj-lt"/>
              </a:rPr>
              <a:t>Active Standby Redundancy</a:t>
            </a:r>
            <a:br>
              <a:rPr lang="en-US" sz="4400" dirty="0">
                <a:latin typeface="+mj-lt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0557" y="743210"/>
            <a:ext cx="5801674" cy="575524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dirty="0">
                <a:latin typeface="+mj-lt"/>
              </a:rPr>
              <a:t>“Hardware Redundancy” achieved by using either: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latin typeface="+mj-lt"/>
              </a:rPr>
              <a:t>Two identical units, one is active, the other is standby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latin typeface="+mj-lt"/>
              </a:rPr>
              <a:t>Single redundant device with redundant clock modules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Behavior is essentially as a single unit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Out-of-Band channel for sync and management between redundant Hardware units 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Both units have unified configuration, including software options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Unified PTP client list transferred via OOB channel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The two devices “look” like a single unit for all practical purposes and share the same GM Clock ID.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Unit management is only live for active units in case of dual hardware or is single connected via a non-redundant management module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PTP input is operative only on active units</a:t>
            </a:r>
          </a:p>
          <a:p>
            <a:pPr marL="301661" lvl="1" indent="0">
              <a:buNone/>
            </a:pPr>
            <a:endParaRPr lang="en-US" sz="2665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048" name="Group 1047">
            <a:extLst>
              <a:ext uri="{FF2B5EF4-FFF2-40B4-BE49-F238E27FC236}">
                <a16:creationId xmlns:a16="http://schemas.microsoft.com/office/drawing/2014/main" id="{0CE0974C-3A2F-4B49-8414-EC3A5B11A5CB}"/>
              </a:ext>
            </a:extLst>
          </p:cNvPr>
          <p:cNvGrpSpPr/>
          <p:nvPr/>
        </p:nvGrpSpPr>
        <p:grpSpPr>
          <a:xfrm>
            <a:off x="6055839" y="1229659"/>
            <a:ext cx="6244878" cy="3297238"/>
            <a:chOff x="6267980" y="3170417"/>
            <a:chExt cx="5944907" cy="3288311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9E30F66E-9E3B-42B0-BDBF-B9414632240E}"/>
                </a:ext>
              </a:extLst>
            </p:cNvPr>
            <p:cNvSpPr/>
            <p:nvPr/>
          </p:nvSpPr>
          <p:spPr>
            <a:xfrm>
              <a:off x="10801426" y="6025617"/>
              <a:ext cx="872839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n</a:t>
              </a:r>
            </a:p>
          </p:txBody>
        </p:sp>
        <p:pic>
          <p:nvPicPr>
            <p:cNvPr id="1036" name="Picture 12">
              <a:extLst>
                <a:ext uri="{FF2B5EF4-FFF2-40B4-BE49-F238E27FC236}">
                  <a16:creationId xmlns:a16="http://schemas.microsoft.com/office/drawing/2014/main" id="{12D301E0-B6B9-444E-8898-9AD9F9D9F6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2273" y="4586356"/>
              <a:ext cx="810512" cy="429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E0EB90E0-0871-44E0-8D07-CE3E69F5DE72}"/>
                </a:ext>
              </a:extLst>
            </p:cNvPr>
            <p:cNvSpPr/>
            <p:nvPr/>
          </p:nvSpPr>
          <p:spPr>
            <a:xfrm>
              <a:off x="6971572" y="6025617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pic>
          <p:nvPicPr>
            <p:cNvPr id="46" name="Picture 4">
              <a:extLst>
                <a:ext uri="{FF2B5EF4-FFF2-40B4-BE49-F238E27FC236}">
                  <a16:creationId xmlns:a16="http://schemas.microsoft.com/office/drawing/2014/main" id="{4B8B701D-14A2-4BDF-AC35-801694567B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7980" y="4015986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4">
              <a:extLst>
                <a:ext uri="{FF2B5EF4-FFF2-40B4-BE49-F238E27FC236}">
                  <a16:creationId xmlns:a16="http://schemas.microsoft.com/office/drawing/2014/main" id="{6AD13203-FB7F-4808-ABE0-B52D5A64B1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9771" y="4016968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6">
              <a:extLst>
                <a:ext uri="{FF2B5EF4-FFF2-40B4-BE49-F238E27FC236}">
                  <a16:creationId xmlns:a16="http://schemas.microsoft.com/office/drawing/2014/main" id="{5D925918-CA7A-44EE-8283-789455842A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2200" y="4577432"/>
              <a:ext cx="2742290" cy="11470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338A6E09-971F-4FB1-B63A-8D8D98463761}"/>
                </a:ext>
              </a:extLst>
            </p:cNvPr>
            <p:cNvSpPr/>
            <p:nvPr/>
          </p:nvSpPr>
          <p:spPr>
            <a:xfrm>
              <a:off x="8124713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0747C0C7-8867-41FA-A800-AE945B1B61B5}"/>
                </a:ext>
              </a:extLst>
            </p:cNvPr>
            <p:cNvSpPr/>
            <p:nvPr/>
          </p:nvSpPr>
          <p:spPr>
            <a:xfrm>
              <a:off x="9292272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3</a:t>
              </a:r>
            </a:p>
          </p:txBody>
        </p:sp>
        <p:pic>
          <p:nvPicPr>
            <p:cNvPr id="52" name="Picture 8">
              <a:extLst>
                <a:ext uri="{FF2B5EF4-FFF2-40B4-BE49-F238E27FC236}">
                  <a16:creationId xmlns:a16="http://schemas.microsoft.com/office/drawing/2014/main" id="{12A55B94-BCAD-467B-8ABF-FEEF9F27AE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26234" y="6134284"/>
              <a:ext cx="667196" cy="2115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94DFC056-2619-42A5-ABF7-F6288E15A563}"/>
                </a:ext>
              </a:extLst>
            </p:cNvPr>
            <p:cNvCxnSpPr>
              <a:cxnSpLocks/>
              <a:stCxn id="45" idx="0"/>
            </p:cNvCxnSpPr>
            <p:nvPr/>
          </p:nvCxnSpPr>
          <p:spPr>
            <a:xfrm flipV="1">
              <a:off x="7392552" y="5608985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A993061E-44D9-4221-996C-8603A626C8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9771" y="5613332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98FB8225-EA82-4057-A33C-CD68D7AFD5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447854" y="5608985"/>
              <a:ext cx="160028" cy="420979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91CC3E82-4001-4CE3-8865-EAABD903B6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2755" y="5584232"/>
              <a:ext cx="1351980" cy="456640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9495955C-A9B9-461D-9DD8-D4DCAE05D9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4862" y="4252440"/>
              <a:ext cx="462992" cy="464524"/>
            </a:xfrm>
            <a:prstGeom prst="straightConnector1">
              <a:avLst/>
            </a:prstGeom>
            <a:ln>
              <a:prstDash val="sysDash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48B6D773-D1DB-4287-BD46-2D8A6B64BC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58676" y="4282613"/>
              <a:ext cx="888221" cy="465534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9" name="Group 1028">
              <a:extLst>
                <a:ext uri="{FF2B5EF4-FFF2-40B4-BE49-F238E27FC236}">
                  <a16:creationId xmlns:a16="http://schemas.microsoft.com/office/drawing/2014/main" id="{26553D02-7600-4FBA-BC24-F78BEBE2F667}"/>
                </a:ext>
              </a:extLst>
            </p:cNvPr>
            <p:cNvGrpSpPr/>
            <p:nvPr/>
          </p:nvGrpSpPr>
          <p:grpSpPr>
            <a:xfrm>
              <a:off x="7449545" y="3678815"/>
              <a:ext cx="1437614" cy="347091"/>
              <a:chOff x="7873021" y="3571576"/>
              <a:chExt cx="1437614" cy="347091"/>
            </a:xfrm>
          </p:grpSpPr>
          <p:cxnSp>
            <p:nvCxnSpPr>
              <p:cNvPr id="43" name="Connector: Elbow 42">
                <a:extLst>
                  <a:ext uri="{FF2B5EF4-FFF2-40B4-BE49-F238E27FC236}">
                    <a16:creationId xmlns:a16="http://schemas.microsoft.com/office/drawing/2014/main" id="{B2E039A4-5CB1-44B5-9D78-A11C98AAF47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7873021" y="3571576"/>
                <a:ext cx="1437614" cy="342412"/>
              </a:xfrm>
              <a:prstGeom prst="bentConnector3">
                <a:avLst>
                  <a:gd name="adj1" fmla="val -20"/>
                </a:avLst>
              </a:prstGeom>
              <a:ln>
                <a:solidFill>
                  <a:schemeClr val="accent2"/>
                </a:solidFill>
                <a:headEnd type="triangl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7" name="Straight Arrow Connector 1026">
                <a:extLst>
                  <a:ext uri="{FF2B5EF4-FFF2-40B4-BE49-F238E27FC236}">
                    <a16:creationId xmlns:a16="http://schemas.microsoft.com/office/drawing/2014/main" id="{68AF40D6-0F23-480C-B6E3-BB569F37693B}"/>
                  </a:ext>
                </a:extLst>
              </p:cNvPr>
              <p:cNvCxnSpPr/>
              <p:nvPr/>
            </p:nvCxnSpPr>
            <p:spPr>
              <a:xfrm>
                <a:off x="7873021" y="3571576"/>
                <a:ext cx="0" cy="347091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CF48E8AA-34A9-4F39-A008-E7B4E489AF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5111" y="4226848"/>
              <a:ext cx="1368737" cy="445484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prstDash val="sysDash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C71FCEC1-1E2F-4050-8816-5704C4EB78B1}"/>
                </a:ext>
              </a:extLst>
            </p:cNvPr>
            <p:cNvCxnSpPr>
              <a:cxnSpLocks/>
              <a:stCxn id="1036" idx="1"/>
            </p:cNvCxnSpPr>
            <p:nvPr/>
          </p:nvCxnSpPr>
          <p:spPr>
            <a:xfrm flipH="1" flipV="1">
              <a:off x="8081139" y="4265109"/>
              <a:ext cx="3031134" cy="535795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9" name="TextBox 1038">
              <a:extLst>
                <a:ext uri="{FF2B5EF4-FFF2-40B4-BE49-F238E27FC236}">
                  <a16:creationId xmlns:a16="http://schemas.microsoft.com/office/drawing/2014/main" id="{D541E5A1-C8D9-4453-988B-89CAA1DC231D}"/>
                </a:ext>
              </a:extLst>
            </p:cNvPr>
            <p:cNvSpPr txBox="1"/>
            <p:nvPr/>
          </p:nvSpPr>
          <p:spPr>
            <a:xfrm>
              <a:off x="11112273" y="4937873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Management</a:t>
              </a:r>
            </a:p>
          </p:txBody>
        </p:sp>
        <p:cxnSp>
          <p:nvCxnSpPr>
            <p:cNvPr id="1043" name="Straight Arrow Connector 1042">
              <a:extLst>
                <a:ext uri="{FF2B5EF4-FFF2-40B4-BE49-F238E27FC236}">
                  <a16:creationId xmlns:a16="http://schemas.microsoft.com/office/drawing/2014/main" id="{F2AAE2B5-623F-4EEF-9521-083B7CB44001}"/>
                </a:ext>
              </a:extLst>
            </p:cNvPr>
            <p:cNvCxnSpPr>
              <a:cxnSpLocks/>
            </p:cNvCxnSpPr>
            <p:nvPr/>
          </p:nvCxnSpPr>
          <p:spPr>
            <a:xfrm>
              <a:off x="6760605" y="3429000"/>
              <a:ext cx="0" cy="570551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84A81D00-891A-4124-8189-3C2ECD67A669}"/>
                </a:ext>
              </a:extLst>
            </p:cNvPr>
            <p:cNvCxnSpPr>
              <a:cxnSpLocks/>
            </p:cNvCxnSpPr>
            <p:nvPr/>
          </p:nvCxnSpPr>
          <p:spPr>
            <a:xfrm>
              <a:off x="9447854" y="3429000"/>
              <a:ext cx="0" cy="570550"/>
            </a:xfrm>
            <a:prstGeom prst="straightConnector1">
              <a:avLst/>
            </a:prstGeom>
            <a:ln>
              <a:solidFill>
                <a:srgbClr val="00B0F0"/>
              </a:solidFill>
              <a:prstDash val="sysDash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607E606-E73D-46AC-B205-56829EAC45D5}"/>
                </a:ext>
              </a:extLst>
            </p:cNvPr>
            <p:cNvSpPr txBox="1"/>
            <p:nvPr/>
          </p:nvSpPr>
          <p:spPr>
            <a:xfrm>
              <a:off x="6270288" y="3170417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1CB7CCFE-830C-4C2B-A946-68FD3479420A}"/>
                </a:ext>
              </a:extLst>
            </p:cNvPr>
            <p:cNvSpPr txBox="1"/>
            <p:nvPr/>
          </p:nvSpPr>
          <p:spPr>
            <a:xfrm>
              <a:off x="9046399" y="3197429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6552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Active-Active Redundancy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85000"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b="0" dirty="0"/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Two separate devices act as two separate GMs with Common Time Base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Out of Band (OOB) channel is only for sync, not management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Management is active on both units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The two units are not necessarily configured similarly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Much more flexibility but also potential risks for configuration errors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PTP input or inputs available and active on both active units at the same time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600" b="1" dirty="0"/>
              <a:t>BMCA with Health status methods are used as arbitration method to determine </a:t>
            </a:r>
            <a:r>
              <a:rPr lang="en-US" sz="2600" b="1" dirty="0" err="1">
                <a:solidFill>
                  <a:srgbClr val="FF0000"/>
                </a:solidFill>
              </a:rPr>
              <a:t>SyncSender</a:t>
            </a:r>
            <a:r>
              <a:rPr lang="en-US" sz="2600" b="1" dirty="0"/>
              <a:t> and </a:t>
            </a:r>
            <a:r>
              <a:rPr lang="en-US" sz="2600" b="1" dirty="0" err="1">
                <a:solidFill>
                  <a:srgbClr val="FF0000"/>
                </a:solidFill>
              </a:rPr>
              <a:t>SyncReceiver</a:t>
            </a:r>
            <a:r>
              <a:rPr lang="en-US" sz="2600" b="1" dirty="0"/>
              <a:t> roles.</a:t>
            </a:r>
          </a:p>
          <a:p>
            <a:pPr marL="301661" lvl="1" indent="0">
              <a:buNone/>
            </a:pPr>
            <a:endParaRPr lang="en-US" sz="2665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41289E1-2B98-4A6B-B71C-781BD1D9B685}"/>
              </a:ext>
            </a:extLst>
          </p:cNvPr>
          <p:cNvGrpSpPr/>
          <p:nvPr/>
        </p:nvGrpSpPr>
        <p:grpSpPr>
          <a:xfrm>
            <a:off x="6073945" y="1459836"/>
            <a:ext cx="5944907" cy="3288311"/>
            <a:chOff x="6267980" y="3170417"/>
            <a:chExt cx="5944907" cy="3288311"/>
          </a:xfrm>
        </p:grpSpPr>
        <p:sp>
          <p:nvSpPr>
            <p:cNvPr id="96" name="Rectangle: Rounded Corners 95">
              <a:extLst>
                <a:ext uri="{FF2B5EF4-FFF2-40B4-BE49-F238E27FC236}">
                  <a16:creationId xmlns:a16="http://schemas.microsoft.com/office/drawing/2014/main" id="{16C6F4C2-E160-4C32-8831-1F5EA5B4E0E0}"/>
                </a:ext>
              </a:extLst>
            </p:cNvPr>
            <p:cNvSpPr/>
            <p:nvPr/>
          </p:nvSpPr>
          <p:spPr>
            <a:xfrm>
              <a:off x="10801426" y="6025617"/>
              <a:ext cx="872839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n</a:t>
              </a:r>
            </a:p>
          </p:txBody>
        </p:sp>
        <p:pic>
          <p:nvPicPr>
            <p:cNvPr id="97" name="Picture 12">
              <a:extLst>
                <a:ext uri="{FF2B5EF4-FFF2-40B4-BE49-F238E27FC236}">
                  <a16:creationId xmlns:a16="http://schemas.microsoft.com/office/drawing/2014/main" id="{50D16619-E7B4-4611-B3D0-F52DD5825C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2273" y="4586356"/>
              <a:ext cx="810512" cy="429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14D9283D-AD84-4938-9A4A-2464ACEFAF3F}"/>
                </a:ext>
              </a:extLst>
            </p:cNvPr>
            <p:cNvSpPr/>
            <p:nvPr/>
          </p:nvSpPr>
          <p:spPr>
            <a:xfrm>
              <a:off x="6971572" y="6025617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pic>
          <p:nvPicPr>
            <p:cNvPr id="99" name="Picture 4">
              <a:extLst>
                <a:ext uri="{FF2B5EF4-FFF2-40B4-BE49-F238E27FC236}">
                  <a16:creationId xmlns:a16="http://schemas.microsoft.com/office/drawing/2014/main" id="{A606D199-800F-4AF4-B492-71011828D1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7980" y="4015986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4">
              <a:extLst>
                <a:ext uri="{FF2B5EF4-FFF2-40B4-BE49-F238E27FC236}">
                  <a16:creationId xmlns:a16="http://schemas.microsoft.com/office/drawing/2014/main" id="{7B653DA2-DA10-4577-A223-07767CC980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9771" y="4016968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1" name="Picture 6">
              <a:extLst>
                <a:ext uri="{FF2B5EF4-FFF2-40B4-BE49-F238E27FC236}">
                  <a16:creationId xmlns:a16="http://schemas.microsoft.com/office/drawing/2014/main" id="{838D845E-8AFC-4547-8FD3-2645F30065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2200" y="4577432"/>
              <a:ext cx="2742290" cy="11470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id="{98E78D9F-B831-4FD6-8CBA-931C784ED519}"/>
                </a:ext>
              </a:extLst>
            </p:cNvPr>
            <p:cNvSpPr/>
            <p:nvPr/>
          </p:nvSpPr>
          <p:spPr>
            <a:xfrm>
              <a:off x="8124713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sp>
          <p:nvSpPr>
            <p:cNvPr id="103" name="Rectangle: Rounded Corners 102">
              <a:extLst>
                <a:ext uri="{FF2B5EF4-FFF2-40B4-BE49-F238E27FC236}">
                  <a16:creationId xmlns:a16="http://schemas.microsoft.com/office/drawing/2014/main" id="{85570FE2-CA94-45B2-9AE1-2195439A1B14}"/>
                </a:ext>
              </a:extLst>
            </p:cNvPr>
            <p:cNvSpPr/>
            <p:nvPr/>
          </p:nvSpPr>
          <p:spPr>
            <a:xfrm>
              <a:off x="9292272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3</a:t>
              </a:r>
            </a:p>
          </p:txBody>
        </p:sp>
        <p:pic>
          <p:nvPicPr>
            <p:cNvPr id="104" name="Picture 8">
              <a:extLst>
                <a:ext uri="{FF2B5EF4-FFF2-40B4-BE49-F238E27FC236}">
                  <a16:creationId xmlns:a16="http://schemas.microsoft.com/office/drawing/2014/main" id="{2FFD5DEA-172C-4114-BAF2-6DF2C29423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26234" y="6134284"/>
              <a:ext cx="667196" cy="2115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4DFFC4D5-7C11-484C-8B2B-759D8D6950BF}"/>
                </a:ext>
              </a:extLst>
            </p:cNvPr>
            <p:cNvCxnSpPr>
              <a:cxnSpLocks/>
              <a:stCxn id="98" idx="0"/>
            </p:cNvCxnSpPr>
            <p:nvPr/>
          </p:nvCxnSpPr>
          <p:spPr>
            <a:xfrm flipV="1">
              <a:off x="7392552" y="5608985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7BB88C94-40C8-465B-8F82-861BA1E688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9771" y="5613332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B061DF3C-D889-4BA8-9409-816987D5D1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447854" y="5608985"/>
              <a:ext cx="160028" cy="420979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0E345BA4-5678-498A-9E6F-FF2047FD9C4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2755" y="5584232"/>
              <a:ext cx="1351980" cy="456640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8AC8ED44-98CE-40D6-8EAA-E98C570E25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4862" y="4252440"/>
              <a:ext cx="462992" cy="464524"/>
            </a:xfrm>
            <a:prstGeom prst="straightConnector1">
              <a:avLst/>
            </a:prstGeom>
            <a:ln>
              <a:prstDash val="solid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AB9B2031-35C2-45C3-B13A-5E1D1E2832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58676" y="4282613"/>
              <a:ext cx="888221" cy="465534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16C7E102-FB8B-4983-8061-647630694590}"/>
                </a:ext>
              </a:extLst>
            </p:cNvPr>
            <p:cNvGrpSpPr/>
            <p:nvPr/>
          </p:nvGrpSpPr>
          <p:grpSpPr>
            <a:xfrm>
              <a:off x="7449545" y="3678815"/>
              <a:ext cx="1437614" cy="347091"/>
              <a:chOff x="7873021" y="3571576"/>
              <a:chExt cx="1437614" cy="347091"/>
            </a:xfrm>
          </p:grpSpPr>
          <p:cxnSp>
            <p:nvCxnSpPr>
              <p:cNvPr id="119" name="Connector: Elbow 118">
                <a:extLst>
                  <a:ext uri="{FF2B5EF4-FFF2-40B4-BE49-F238E27FC236}">
                    <a16:creationId xmlns:a16="http://schemas.microsoft.com/office/drawing/2014/main" id="{6E82EA0B-C9DA-40B8-947C-7EC5E14714C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7873021" y="3571576"/>
                <a:ext cx="1437614" cy="342412"/>
              </a:xfrm>
              <a:prstGeom prst="bentConnector3">
                <a:avLst>
                  <a:gd name="adj1" fmla="val -20"/>
                </a:avLst>
              </a:prstGeom>
              <a:ln>
                <a:solidFill>
                  <a:schemeClr val="accent2"/>
                </a:solidFill>
                <a:headEnd type="triangl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AB80B16F-46A3-4CED-94D3-2B8E5A99B7E2}"/>
                  </a:ext>
                </a:extLst>
              </p:cNvPr>
              <p:cNvCxnSpPr/>
              <p:nvPr/>
            </p:nvCxnSpPr>
            <p:spPr>
              <a:xfrm>
                <a:off x="7873021" y="3571576"/>
                <a:ext cx="0" cy="347091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2C368437-2DAA-4FA3-9D49-14B39FAF819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5111" y="4226848"/>
              <a:ext cx="1368737" cy="445484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152F373F-CCE0-4A33-816C-7CC28444FD29}"/>
                </a:ext>
              </a:extLst>
            </p:cNvPr>
            <p:cNvCxnSpPr>
              <a:cxnSpLocks/>
              <a:stCxn id="97" idx="1"/>
            </p:cNvCxnSpPr>
            <p:nvPr/>
          </p:nvCxnSpPr>
          <p:spPr>
            <a:xfrm flipH="1" flipV="1">
              <a:off x="8081139" y="4265109"/>
              <a:ext cx="3031134" cy="535795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A8286B0B-87B0-4BD4-A127-552DF862F820}"/>
                </a:ext>
              </a:extLst>
            </p:cNvPr>
            <p:cNvSpPr txBox="1"/>
            <p:nvPr/>
          </p:nvSpPr>
          <p:spPr>
            <a:xfrm>
              <a:off x="11112273" y="4937873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Management</a:t>
              </a: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AFE4E8A2-4954-4A16-BEF4-AB91D4195E79}"/>
                </a:ext>
              </a:extLst>
            </p:cNvPr>
            <p:cNvCxnSpPr>
              <a:cxnSpLocks/>
            </p:cNvCxnSpPr>
            <p:nvPr/>
          </p:nvCxnSpPr>
          <p:spPr>
            <a:xfrm>
              <a:off x="6760605" y="3429000"/>
              <a:ext cx="0" cy="570551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1A5F2D36-1A44-4D10-896D-D906731CA033}"/>
                </a:ext>
              </a:extLst>
            </p:cNvPr>
            <p:cNvCxnSpPr>
              <a:cxnSpLocks/>
            </p:cNvCxnSpPr>
            <p:nvPr/>
          </p:nvCxnSpPr>
          <p:spPr>
            <a:xfrm>
              <a:off x="9447854" y="3429000"/>
              <a:ext cx="0" cy="570550"/>
            </a:xfrm>
            <a:prstGeom prst="straightConnector1">
              <a:avLst/>
            </a:prstGeom>
            <a:ln>
              <a:solidFill>
                <a:srgbClr val="00B0F0"/>
              </a:solidFill>
              <a:prstDash val="soli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2A6F6B3B-3D94-4F95-9A05-DE8494641ED3}"/>
                </a:ext>
              </a:extLst>
            </p:cNvPr>
            <p:cNvSpPr txBox="1"/>
            <p:nvPr/>
          </p:nvSpPr>
          <p:spPr>
            <a:xfrm>
              <a:off x="6270288" y="3170417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7D292B1D-7350-45B0-8259-60E66258F4BC}"/>
                </a:ext>
              </a:extLst>
            </p:cNvPr>
            <p:cNvSpPr txBox="1"/>
            <p:nvPr/>
          </p:nvSpPr>
          <p:spPr>
            <a:xfrm>
              <a:off x="9046399" y="3197429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835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Active-Active Redundancy (Contd.)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200" b="0" i="1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/>
              <a:t>Active-Active redundancy is an extension of G-BMCA and Majority Vote features into hardware redundant platform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Determination of </a:t>
            </a:r>
            <a:r>
              <a:rPr lang="en-US" sz="2200" dirty="0" err="1">
                <a:solidFill>
                  <a:srgbClr val="FF0000"/>
                </a:solidFill>
              </a:rPr>
              <a:t>SyncSender</a:t>
            </a:r>
            <a:r>
              <a:rPr lang="en-US" sz="2200" dirty="0"/>
              <a:t> and </a:t>
            </a:r>
            <a:r>
              <a:rPr lang="en-US" sz="2200" dirty="0" err="1">
                <a:solidFill>
                  <a:srgbClr val="FF0000"/>
                </a:solidFill>
              </a:rPr>
              <a:t>SyncReceiver</a:t>
            </a:r>
            <a:r>
              <a:rPr lang="en-US" sz="2200" dirty="0"/>
              <a:t> roles takes advantage of either or both capabilities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/>
              <a:t>Active-Active variant of redundancy allows support of additional architectures and use cases: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/>
              <a:t>Redundant SSU with Frequency only inputs</a:t>
            </a:r>
          </a:p>
          <a:p>
            <a:pPr marL="644771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 err="1"/>
              <a:t>vPRTC</a:t>
            </a:r>
            <a:r>
              <a:rPr lang="en-US" sz="2200" dirty="0"/>
              <a:t> with mesh DWDM optical networks</a:t>
            </a:r>
          </a:p>
          <a:p>
            <a:pPr marL="0" indent="0">
              <a:buNone/>
            </a:pPr>
            <a:endParaRPr lang="en-US" sz="22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4693C68-DE6A-4FF7-B523-EB19709DB86E}"/>
              </a:ext>
            </a:extLst>
          </p:cNvPr>
          <p:cNvGrpSpPr/>
          <p:nvPr/>
        </p:nvGrpSpPr>
        <p:grpSpPr>
          <a:xfrm>
            <a:off x="6281365" y="2961751"/>
            <a:ext cx="5944907" cy="3288311"/>
            <a:chOff x="6267980" y="3170417"/>
            <a:chExt cx="5944907" cy="3288311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A5A5378-AF69-4E79-881F-43F6F78E3855}"/>
                </a:ext>
              </a:extLst>
            </p:cNvPr>
            <p:cNvSpPr/>
            <p:nvPr/>
          </p:nvSpPr>
          <p:spPr>
            <a:xfrm>
              <a:off x="10801426" y="6025617"/>
              <a:ext cx="872839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n</a:t>
              </a:r>
            </a:p>
          </p:txBody>
        </p:sp>
        <p:pic>
          <p:nvPicPr>
            <p:cNvPr id="24" name="Picture 12">
              <a:extLst>
                <a:ext uri="{FF2B5EF4-FFF2-40B4-BE49-F238E27FC236}">
                  <a16:creationId xmlns:a16="http://schemas.microsoft.com/office/drawing/2014/main" id="{489CA6C7-4AE2-4B7D-9C4D-657D21E920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2273" y="4586356"/>
              <a:ext cx="810512" cy="429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1163E87-7C06-4879-BB5F-BC2A862011AC}"/>
                </a:ext>
              </a:extLst>
            </p:cNvPr>
            <p:cNvSpPr/>
            <p:nvPr/>
          </p:nvSpPr>
          <p:spPr>
            <a:xfrm>
              <a:off x="6971572" y="6025617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pic>
          <p:nvPicPr>
            <p:cNvPr id="28" name="Picture 4">
              <a:extLst>
                <a:ext uri="{FF2B5EF4-FFF2-40B4-BE49-F238E27FC236}">
                  <a16:creationId xmlns:a16="http://schemas.microsoft.com/office/drawing/2014/main" id="{3DF49766-8807-46AA-B36A-63C0001D71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7980" y="4015986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4">
              <a:extLst>
                <a:ext uri="{FF2B5EF4-FFF2-40B4-BE49-F238E27FC236}">
                  <a16:creationId xmlns:a16="http://schemas.microsoft.com/office/drawing/2014/main" id="{4F5752C4-F49A-4A72-A3DC-C3B724A48F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9771" y="4016968"/>
              <a:ext cx="1932441" cy="209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>
              <a:extLst>
                <a:ext uri="{FF2B5EF4-FFF2-40B4-BE49-F238E27FC236}">
                  <a16:creationId xmlns:a16="http://schemas.microsoft.com/office/drawing/2014/main" id="{5AD4FCED-9DAD-4208-A8C6-03F3B0BDF6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2200" y="4577432"/>
              <a:ext cx="2742290" cy="11470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64140757-4FBA-4F19-AD59-22F1CA0CE86F}"/>
                </a:ext>
              </a:extLst>
            </p:cNvPr>
            <p:cNvSpPr/>
            <p:nvPr/>
          </p:nvSpPr>
          <p:spPr>
            <a:xfrm>
              <a:off x="8124713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C8F41697-AF47-49F5-93D4-F0ACABCDDB23}"/>
                </a:ext>
              </a:extLst>
            </p:cNvPr>
            <p:cNvSpPr/>
            <p:nvPr/>
          </p:nvSpPr>
          <p:spPr>
            <a:xfrm>
              <a:off x="9292272" y="6023501"/>
              <a:ext cx="841958" cy="43311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3</a:t>
              </a:r>
            </a:p>
          </p:txBody>
        </p:sp>
        <p:pic>
          <p:nvPicPr>
            <p:cNvPr id="33" name="Picture 8">
              <a:extLst>
                <a:ext uri="{FF2B5EF4-FFF2-40B4-BE49-F238E27FC236}">
                  <a16:creationId xmlns:a16="http://schemas.microsoft.com/office/drawing/2014/main" id="{714F97AB-D04A-4B06-8B39-D3EE25C72F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26234" y="6134284"/>
              <a:ext cx="667196" cy="2115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5E059B8-761A-4890-ADBA-2AD381A99160}"/>
                </a:ext>
              </a:extLst>
            </p:cNvPr>
            <p:cNvCxnSpPr>
              <a:cxnSpLocks/>
              <a:stCxn id="25" idx="0"/>
            </p:cNvCxnSpPr>
            <p:nvPr/>
          </p:nvCxnSpPr>
          <p:spPr>
            <a:xfrm flipV="1">
              <a:off x="7392552" y="5608985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4EE730DB-2BE8-4F2B-BCAD-63B983EB75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9771" y="5613332"/>
              <a:ext cx="269319" cy="41663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3E8E273-1C0A-4CA3-9048-E199C39B9D1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447854" y="5608985"/>
              <a:ext cx="160028" cy="420979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EC649F87-148B-4F22-AA65-71CB2FDD77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2755" y="5584232"/>
              <a:ext cx="1351980" cy="456640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903DD7DE-6CFE-4BA0-995A-1BEFF42A6D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4862" y="4252440"/>
              <a:ext cx="462992" cy="464524"/>
            </a:xfrm>
            <a:prstGeom prst="straightConnector1">
              <a:avLst/>
            </a:prstGeom>
            <a:ln>
              <a:prstDash val="solid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827744F7-8027-4790-8DD6-A1021C4504D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58676" y="4282613"/>
              <a:ext cx="888221" cy="465534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A8226EAA-5F24-48CC-967D-AED69B3A790D}"/>
                </a:ext>
              </a:extLst>
            </p:cNvPr>
            <p:cNvGrpSpPr/>
            <p:nvPr/>
          </p:nvGrpSpPr>
          <p:grpSpPr>
            <a:xfrm>
              <a:off x="7449545" y="3678815"/>
              <a:ext cx="1437614" cy="347091"/>
              <a:chOff x="7873021" y="3571576"/>
              <a:chExt cx="1437614" cy="347091"/>
            </a:xfrm>
          </p:grpSpPr>
          <p:cxnSp>
            <p:nvCxnSpPr>
              <p:cNvPr id="54" name="Connector: Elbow 53">
                <a:extLst>
                  <a:ext uri="{FF2B5EF4-FFF2-40B4-BE49-F238E27FC236}">
                    <a16:creationId xmlns:a16="http://schemas.microsoft.com/office/drawing/2014/main" id="{ABFF9F0C-2B92-4CE2-97D1-3E7782C397A5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7873021" y="3571576"/>
                <a:ext cx="1437614" cy="342412"/>
              </a:xfrm>
              <a:prstGeom prst="bentConnector3">
                <a:avLst>
                  <a:gd name="adj1" fmla="val -20"/>
                </a:avLst>
              </a:prstGeom>
              <a:ln>
                <a:solidFill>
                  <a:schemeClr val="accent2"/>
                </a:solidFill>
                <a:headEnd type="triangl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694744FB-F544-42E7-BA42-5083337F5AFD}"/>
                  </a:ext>
                </a:extLst>
              </p:cNvPr>
              <p:cNvCxnSpPr/>
              <p:nvPr/>
            </p:nvCxnSpPr>
            <p:spPr>
              <a:xfrm>
                <a:off x="7873021" y="3571576"/>
                <a:ext cx="0" cy="347091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F8D7252F-B559-4BFF-A482-6628EF7D32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875111" y="4226848"/>
              <a:ext cx="1368737" cy="445484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737A0AE-5C38-41AF-B4F0-D9C02924E2BB}"/>
                </a:ext>
              </a:extLst>
            </p:cNvPr>
            <p:cNvCxnSpPr>
              <a:cxnSpLocks/>
              <a:stCxn id="24" idx="1"/>
            </p:cNvCxnSpPr>
            <p:nvPr/>
          </p:nvCxnSpPr>
          <p:spPr>
            <a:xfrm flipH="1" flipV="1">
              <a:off x="8081139" y="4265109"/>
              <a:ext cx="3031134" cy="535795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45D6C09-8ABE-4F76-8916-FAF38C230187}"/>
                </a:ext>
              </a:extLst>
            </p:cNvPr>
            <p:cNvSpPr txBox="1"/>
            <p:nvPr/>
          </p:nvSpPr>
          <p:spPr>
            <a:xfrm>
              <a:off x="11112273" y="4937873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Management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436D31C0-73B1-4DA2-BB38-F8F8354C35FA}"/>
                </a:ext>
              </a:extLst>
            </p:cNvPr>
            <p:cNvCxnSpPr>
              <a:cxnSpLocks/>
            </p:cNvCxnSpPr>
            <p:nvPr/>
          </p:nvCxnSpPr>
          <p:spPr>
            <a:xfrm>
              <a:off x="6760605" y="3429000"/>
              <a:ext cx="0" cy="570551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0D44FF5A-E569-4825-A8EE-A9F3612FAEF8}"/>
                </a:ext>
              </a:extLst>
            </p:cNvPr>
            <p:cNvCxnSpPr>
              <a:cxnSpLocks/>
            </p:cNvCxnSpPr>
            <p:nvPr/>
          </p:nvCxnSpPr>
          <p:spPr>
            <a:xfrm>
              <a:off x="9447854" y="3429000"/>
              <a:ext cx="0" cy="570550"/>
            </a:xfrm>
            <a:prstGeom prst="straightConnector1">
              <a:avLst/>
            </a:prstGeom>
            <a:ln>
              <a:solidFill>
                <a:srgbClr val="00B0F0"/>
              </a:solidFill>
              <a:prstDash val="solid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CD93A34-CA4D-4492-9A21-EDEC9FF8EEFB}"/>
                </a:ext>
              </a:extLst>
            </p:cNvPr>
            <p:cNvSpPr txBox="1"/>
            <p:nvPr/>
          </p:nvSpPr>
          <p:spPr>
            <a:xfrm>
              <a:off x="6270288" y="3170417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F311B80-412E-4F54-9791-1A7AB22277A1}"/>
                </a:ext>
              </a:extLst>
            </p:cNvPr>
            <p:cNvSpPr txBox="1"/>
            <p:nvPr/>
          </p:nvSpPr>
          <p:spPr>
            <a:xfrm>
              <a:off x="9046399" y="3197429"/>
              <a:ext cx="11006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PTP input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83F25AF-4F22-4859-911C-13E7E6E48CC7}"/>
              </a:ext>
            </a:extLst>
          </p:cNvPr>
          <p:cNvGrpSpPr/>
          <p:nvPr/>
        </p:nvGrpSpPr>
        <p:grpSpPr>
          <a:xfrm>
            <a:off x="9650430" y="761599"/>
            <a:ext cx="1967954" cy="2058088"/>
            <a:chOff x="457105" y="1071424"/>
            <a:chExt cx="4698756" cy="4852313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0DB59573-3332-4159-B1C1-5E587BFCE83B}"/>
                </a:ext>
              </a:extLst>
            </p:cNvPr>
            <p:cNvSpPr/>
            <p:nvPr/>
          </p:nvSpPr>
          <p:spPr>
            <a:xfrm>
              <a:off x="925029" y="3150786"/>
              <a:ext cx="4210494" cy="161614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799" b="1" dirty="0"/>
                <a:t>G-BMCA</a:t>
              </a:r>
            </a:p>
          </p:txBody>
        </p:sp>
        <p:sp>
          <p:nvSpPr>
            <p:cNvPr id="58" name="Arrow: Down 57">
              <a:extLst>
                <a:ext uri="{FF2B5EF4-FFF2-40B4-BE49-F238E27FC236}">
                  <a16:creationId xmlns:a16="http://schemas.microsoft.com/office/drawing/2014/main" id="{BD97932D-30F1-48F1-BD5F-BD5F0F27C3AB}"/>
                </a:ext>
              </a:extLst>
            </p:cNvPr>
            <p:cNvSpPr/>
            <p:nvPr/>
          </p:nvSpPr>
          <p:spPr>
            <a:xfrm>
              <a:off x="1531084" y="2051931"/>
              <a:ext cx="393405" cy="1077590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59" name="Arrow: Down 58">
              <a:extLst>
                <a:ext uri="{FF2B5EF4-FFF2-40B4-BE49-F238E27FC236}">
                  <a16:creationId xmlns:a16="http://schemas.microsoft.com/office/drawing/2014/main" id="{84419513-89B4-4567-83FE-7229D0F87751}"/>
                </a:ext>
              </a:extLst>
            </p:cNvPr>
            <p:cNvSpPr/>
            <p:nvPr/>
          </p:nvSpPr>
          <p:spPr>
            <a:xfrm>
              <a:off x="2793031" y="2051931"/>
              <a:ext cx="393405" cy="107759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60" name="Arrow: Down 59">
              <a:extLst>
                <a:ext uri="{FF2B5EF4-FFF2-40B4-BE49-F238E27FC236}">
                  <a16:creationId xmlns:a16="http://schemas.microsoft.com/office/drawing/2014/main" id="{974857EF-A38C-4515-A887-211126F456E7}"/>
                </a:ext>
              </a:extLst>
            </p:cNvPr>
            <p:cNvSpPr/>
            <p:nvPr/>
          </p:nvSpPr>
          <p:spPr>
            <a:xfrm>
              <a:off x="4054978" y="2051931"/>
              <a:ext cx="393405" cy="1077590"/>
            </a:xfrm>
            <a:prstGeom prst="downArrow">
              <a:avLst/>
            </a:prstGeom>
            <a:solidFill>
              <a:schemeClr val="tx1">
                <a:lumMod val="90000"/>
                <a:lumOff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61" name="Arrow: Down 60">
              <a:extLst>
                <a:ext uri="{FF2B5EF4-FFF2-40B4-BE49-F238E27FC236}">
                  <a16:creationId xmlns:a16="http://schemas.microsoft.com/office/drawing/2014/main" id="{D9EE3B9E-29AA-4404-9EE3-C106AFED8D0F}"/>
                </a:ext>
              </a:extLst>
            </p:cNvPr>
            <p:cNvSpPr/>
            <p:nvPr/>
          </p:nvSpPr>
          <p:spPr>
            <a:xfrm>
              <a:off x="2335831" y="4846147"/>
              <a:ext cx="393405" cy="1077590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6C0D413-A45A-42E4-953B-EA74A236C440}"/>
                </a:ext>
              </a:extLst>
            </p:cNvPr>
            <p:cNvSpPr txBox="1"/>
            <p:nvPr/>
          </p:nvSpPr>
          <p:spPr>
            <a:xfrm>
              <a:off x="457105" y="1071424"/>
              <a:ext cx="2245683" cy="943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PTP </a:t>
              </a:r>
            </a:p>
            <a:p>
              <a:pPr algn="ctr"/>
              <a:r>
                <a:rPr lang="en-US" sz="1000" b="1" dirty="0"/>
                <a:t>Input 1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3A31F9A-4888-4F5E-B329-BEB34B94E1EE}"/>
                </a:ext>
              </a:extLst>
            </p:cNvPr>
            <p:cNvSpPr txBox="1"/>
            <p:nvPr/>
          </p:nvSpPr>
          <p:spPr>
            <a:xfrm>
              <a:off x="2120979" y="1115564"/>
              <a:ext cx="1593508" cy="943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PTP </a:t>
              </a:r>
            </a:p>
            <a:p>
              <a:pPr algn="ctr"/>
              <a:r>
                <a:rPr lang="en-US" sz="1000" b="1" dirty="0"/>
                <a:t>Input 2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167EB69-9221-4EDB-A103-7496762C37DA}"/>
                </a:ext>
              </a:extLst>
            </p:cNvPr>
            <p:cNvSpPr txBox="1"/>
            <p:nvPr/>
          </p:nvSpPr>
          <p:spPr>
            <a:xfrm>
              <a:off x="3195885" y="1094298"/>
              <a:ext cx="1959976" cy="943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PTP </a:t>
              </a:r>
            </a:p>
            <a:p>
              <a:pPr algn="ctr"/>
              <a:r>
                <a:rPr lang="en-US" sz="1000" b="1" dirty="0"/>
                <a:t>Input 3</a:t>
              </a:r>
            </a:p>
          </p:txBody>
        </p:sp>
        <p:sp>
          <p:nvSpPr>
            <p:cNvPr id="65" name="Arrow: Down 64">
              <a:extLst>
                <a:ext uri="{FF2B5EF4-FFF2-40B4-BE49-F238E27FC236}">
                  <a16:creationId xmlns:a16="http://schemas.microsoft.com/office/drawing/2014/main" id="{E13C653A-FCA1-411B-8E48-3A7FB9B2B120}"/>
                </a:ext>
              </a:extLst>
            </p:cNvPr>
            <p:cNvSpPr/>
            <p:nvPr/>
          </p:nvSpPr>
          <p:spPr>
            <a:xfrm>
              <a:off x="3594451" y="4846147"/>
              <a:ext cx="393405" cy="1077590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5B2DA7B-C425-4F87-A71B-71ABC5020F12}"/>
                </a:ext>
              </a:extLst>
            </p:cNvPr>
            <p:cNvSpPr txBox="1"/>
            <p:nvPr/>
          </p:nvSpPr>
          <p:spPr>
            <a:xfrm>
              <a:off x="2231557" y="4912318"/>
              <a:ext cx="1833489" cy="943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PTP </a:t>
              </a:r>
            </a:p>
            <a:p>
              <a:pPr algn="ctr"/>
              <a:r>
                <a:rPr lang="en-US" sz="1000" b="1" dirty="0"/>
                <a:t>Outputs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615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109" indent="-457200"/>
            <a:r>
              <a:rPr lang="en-US" sz="2600" dirty="0"/>
              <a:t>There is a growing need in the industry to assure selected timing sources are valid and that the content isn’t spoofed or modified </a:t>
            </a:r>
          </a:p>
          <a:p>
            <a:pPr marL="457109" indent="-457200"/>
            <a:endParaRPr lang="en-US" sz="2600" dirty="0"/>
          </a:p>
          <a:p>
            <a:pPr marL="457109" indent="-457200"/>
            <a:r>
              <a:rPr lang="en-US" sz="2600" dirty="0"/>
              <a:t>IEEE 1588-2019 standard, under Security Annex P, introduced in Prong C Guidance to address security and resilience with architecture methods as described in this presentation  </a:t>
            </a:r>
          </a:p>
          <a:p>
            <a:pPr marL="457109" indent="-457200"/>
            <a:endParaRPr lang="en-US" sz="2600" dirty="0"/>
          </a:p>
          <a:p>
            <a:pPr marL="457109" indent="-457200"/>
            <a:r>
              <a:rPr lang="en-US" sz="2600" dirty="0"/>
              <a:t>The use of techniques such as Global </a:t>
            </a:r>
            <a:r>
              <a:rPr lang="en-US" sz="2600"/>
              <a:t>BMCA and </a:t>
            </a:r>
            <a:r>
              <a:rPr lang="en-US" sz="2600" b="1"/>
              <a:t>Majority </a:t>
            </a:r>
            <a:r>
              <a:rPr lang="en-US" sz="2600" b="1" dirty="0"/>
              <a:t>Vote are some of the </a:t>
            </a:r>
            <a:r>
              <a:rPr lang="en-US" sz="2600" dirty="0"/>
              <a:t>methods being developed to ensure resilience timing performance</a:t>
            </a:r>
          </a:p>
          <a:p>
            <a:pPr marL="457109" indent="-457200"/>
            <a:endParaRPr lang="en-US" sz="2600" dirty="0"/>
          </a:p>
          <a:p>
            <a:pPr marL="457109" indent="-457200"/>
            <a:r>
              <a:rPr lang="en-US" sz="2600" dirty="0"/>
              <a:t>The Active-Active redundancy scheme is used to extend the reach of those techniques to support even more resiliency using 1:1 hardware redundancy </a:t>
            </a:r>
            <a:endParaRPr lang="en-US" sz="2600" b="1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067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EAC92-9860-4A2F-952A-8779EEEA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FA92F-8CED-4AD2-B203-67AE295F8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10606" y="3824300"/>
            <a:ext cx="7909168" cy="1966900"/>
          </a:xfrm>
        </p:spPr>
        <p:txBody>
          <a:bodyPr/>
          <a:lstStyle/>
          <a:p>
            <a:r>
              <a:rPr lang="pt-BR" sz="3200" b="1" dirty="0">
                <a:solidFill>
                  <a:schemeClr val="accent1"/>
                </a:solidFill>
              </a:rPr>
              <a:t>Eran Gilat</a:t>
            </a:r>
          </a:p>
          <a:p>
            <a:r>
              <a:rPr lang="pt-BR" dirty="0"/>
              <a:t>Manager, Systems Architecture</a:t>
            </a:r>
          </a:p>
          <a:p>
            <a:r>
              <a:rPr lang="pt-BR" dirty="0"/>
              <a:t>Eran.Gilat@microchip.com</a:t>
            </a:r>
          </a:p>
          <a:p>
            <a:r>
              <a:rPr lang="pt-BR" dirty="0"/>
              <a:t>Phone: +1-408-964-7671</a:t>
            </a:r>
          </a:p>
        </p:txBody>
      </p:sp>
    </p:spTree>
    <p:extLst>
      <p:ext uri="{BB962C8B-B14F-4D97-AF65-F5344CB8AC3E}">
        <p14:creationId xmlns:p14="http://schemas.microsoft.com/office/powerpoint/2010/main" val="362522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373188"/>
            <a:ext cx="10966450" cy="4797425"/>
          </a:xfrm>
        </p:spPr>
        <p:txBody>
          <a:bodyPr>
            <a:normAutofit/>
          </a:bodyPr>
          <a:lstStyle/>
          <a:p>
            <a:pPr marL="815857" lvl="1" indent="-514196" algn="just">
              <a:buFont typeface="+mj-lt"/>
              <a:buAutoNum type="arabicPeriod"/>
            </a:pPr>
            <a:r>
              <a:rPr lang="en-US" sz="3199" b="1" dirty="0"/>
              <a:t>Resilient Global BMCA </a:t>
            </a:r>
          </a:p>
          <a:p>
            <a:pPr marL="815857" lvl="1" indent="-514196" algn="just">
              <a:buFont typeface="+mj-lt"/>
              <a:buAutoNum type="arabicPeriod"/>
            </a:pPr>
            <a:endParaRPr lang="en-US" sz="3199" b="1" dirty="0"/>
          </a:p>
          <a:p>
            <a:pPr marL="815857" lvl="1" indent="-514196" algn="just">
              <a:buFont typeface="+mj-lt"/>
              <a:buAutoNum type="arabicPeriod"/>
            </a:pPr>
            <a:r>
              <a:rPr lang="en-US" sz="3199" b="1" dirty="0"/>
              <a:t>Majority Vote Algorithm </a:t>
            </a:r>
          </a:p>
          <a:p>
            <a:pPr marL="815857" lvl="1" indent="-514196" algn="just">
              <a:buFont typeface="+mj-lt"/>
              <a:buAutoNum type="arabicPeriod"/>
            </a:pPr>
            <a:endParaRPr lang="en-US" sz="3199" b="1" dirty="0"/>
          </a:p>
          <a:p>
            <a:pPr marL="815857" lvl="1" indent="-514196" algn="just">
              <a:buFont typeface="+mj-lt"/>
              <a:buAutoNum type="arabicPeriod"/>
            </a:pPr>
            <a:r>
              <a:rPr lang="en-US" sz="3199" b="1" dirty="0"/>
              <a:t>Systems Redundancy Schemes</a:t>
            </a:r>
          </a:p>
          <a:p>
            <a:pPr marL="816011" lvl="1" indent="-514350" algn="just">
              <a:buFont typeface="+mj-lt"/>
              <a:buAutoNum type="arabicPeriod"/>
            </a:pPr>
            <a:endParaRPr lang="en-US" sz="3199" b="1" dirty="0"/>
          </a:p>
          <a:p>
            <a:pPr marL="815857" lvl="1" indent="-514196" algn="just">
              <a:buFont typeface="+mj-lt"/>
              <a:buAutoNum type="arabicPeriod"/>
            </a:pPr>
            <a:r>
              <a:rPr lang="en-US" sz="3199" b="1" dirty="0"/>
              <a:t>Summary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7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Resilient Global BMCA (G-BMCA)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4778" y="923073"/>
            <a:ext cx="8307198" cy="5385963"/>
          </a:xfrm>
        </p:spPr>
        <p:txBody>
          <a:bodyPr vert="horz" lIns="121888" tIns="60944" rIns="121888" bIns="60944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399" dirty="0"/>
              <a:t>IEEE 1588 Definition:</a:t>
            </a:r>
          </a:p>
          <a:p>
            <a:pPr marL="0" indent="0">
              <a:buNone/>
            </a:pPr>
            <a:r>
              <a:rPr lang="en-US" sz="2399" b="0" dirty="0"/>
              <a:t> The best master clock algorithm specifies the way that a PTP Instance determines which of all the PTP Instances (including itself) is the “best”</a:t>
            </a:r>
          </a:p>
          <a:p>
            <a:pPr marL="0" indent="0">
              <a:buNone/>
            </a:pPr>
            <a:endParaRPr lang="en-US" sz="2399" b="0" dirty="0"/>
          </a:p>
          <a:p>
            <a:pPr marL="0" indent="0">
              <a:buNone/>
            </a:pPr>
            <a:r>
              <a:rPr lang="en-US" sz="2399" dirty="0"/>
              <a:t>Advantages of G-BMCA </a:t>
            </a:r>
          </a:p>
          <a:p>
            <a:pPr marL="273685" indent="-273685"/>
            <a:r>
              <a:rPr lang="en-US" sz="2400" b="0" dirty="0"/>
              <a:t>G-BMCA is an extension to the standard/alternate BMCA defined by IEEE 1588 and ITU-T standards Committee</a:t>
            </a:r>
            <a:endParaRPr lang="en-US" sz="2400" b="0" dirty="0">
              <a:cs typeface="Calibri"/>
            </a:endParaRPr>
          </a:p>
          <a:p>
            <a:pPr marL="273685" indent="-273685"/>
            <a:endParaRPr lang="en-US" sz="2400" b="0" dirty="0">
              <a:cs typeface="Calibri"/>
            </a:endParaRPr>
          </a:p>
          <a:p>
            <a:pPr marL="273685" indent="-273685"/>
            <a:r>
              <a:rPr lang="en-US" sz="2400" b="0" dirty="0"/>
              <a:t>Standard/alternate BMCA assume a single profile. G-BMCA can run with a mix of profiles using a mapping function of the various PTP parameters</a:t>
            </a:r>
            <a:endParaRPr lang="en-US" sz="2400" b="0" dirty="0">
              <a:cs typeface="Calibri"/>
            </a:endParaRPr>
          </a:p>
          <a:p>
            <a:pPr marL="273685" indent="-273685"/>
            <a:endParaRPr lang="en-US" sz="2400" b="0" dirty="0">
              <a:cs typeface="Calibri"/>
            </a:endParaRPr>
          </a:p>
          <a:p>
            <a:pPr marL="273685" indent="-273685"/>
            <a:r>
              <a:rPr lang="en-US" sz="2400" b="0" dirty="0"/>
              <a:t>In addition to the data set comparison, G-BMCA includes the comparison of PTP performance using a “Figure of Merit” metric</a:t>
            </a:r>
            <a:endParaRPr lang="en-US" sz="2400" b="0" dirty="0">
              <a:cs typeface="Calibri"/>
            </a:endParaRPr>
          </a:p>
          <a:p>
            <a:pPr marL="273685" indent="-273685"/>
            <a:endParaRPr lang="en-US" sz="2400" b="0" dirty="0">
              <a:cs typeface="Calibri"/>
            </a:endParaRPr>
          </a:p>
          <a:p>
            <a:pPr marL="273685" indent="-273685"/>
            <a:r>
              <a:rPr lang="en-US" sz="2400" b="0" dirty="0"/>
              <a:t>G-BMCA has the option to run on multiple clock domains to support parallel paths of synchronization (i.e., east/west domains) to protect against reference/path failures</a:t>
            </a:r>
            <a:endParaRPr lang="en-US" sz="2400" b="0" dirty="0">
              <a:cs typeface="Calibri"/>
            </a:endParaRPr>
          </a:p>
          <a:p>
            <a:pPr marL="301625" lvl="1" indent="0">
              <a:buNone/>
            </a:pPr>
            <a:endParaRPr lang="en-US" sz="2665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A569152-97F2-4C6F-A6F7-6B1D611BA9FA}"/>
              </a:ext>
            </a:extLst>
          </p:cNvPr>
          <p:cNvSpPr/>
          <p:nvPr/>
        </p:nvSpPr>
        <p:spPr>
          <a:xfrm>
            <a:off x="8661976" y="2840129"/>
            <a:ext cx="3259091" cy="14090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99" b="1" dirty="0"/>
              <a:t>G-BMCA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AB01243F-B4DE-44B1-8C69-832B5BE5C5B0}"/>
              </a:ext>
            </a:extLst>
          </p:cNvPr>
          <p:cNvSpPr/>
          <p:nvPr/>
        </p:nvSpPr>
        <p:spPr>
          <a:xfrm>
            <a:off x="9131087" y="1882063"/>
            <a:ext cx="304512" cy="93952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3276FB9-C174-4BA2-81ED-80474C212AAE}"/>
              </a:ext>
            </a:extLst>
          </p:cNvPr>
          <p:cNvSpPr/>
          <p:nvPr/>
        </p:nvSpPr>
        <p:spPr>
          <a:xfrm>
            <a:off x="10107885" y="1882063"/>
            <a:ext cx="304512" cy="939525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FAFABDD-75E5-400F-A8BD-26F38E653570}"/>
              </a:ext>
            </a:extLst>
          </p:cNvPr>
          <p:cNvSpPr/>
          <p:nvPr/>
        </p:nvSpPr>
        <p:spPr>
          <a:xfrm>
            <a:off x="11084682" y="1882063"/>
            <a:ext cx="304512" cy="939525"/>
          </a:xfrm>
          <a:prstGeom prst="downArrow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F4780267-0483-46CF-8EF5-130E8DF3B676}"/>
              </a:ext>
            </a:extLst>
          </p:cNvPr>
          <p:cNvSpPr/>
          <p:nvPr/>
        </p:nvSpPr>
        <p:spPr>
          <a:xfrm>
            <a:off x="9753993" y="4318274"/>
            <a:ext cx="304512" cy="939525"/>
          </a:xfrm>
          <a:prstGeom prst="downArrow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0C31D7-4B70-4468-8F03-BF749B1B99BA}"/>
              </a:ext>
            </a:extLst>
          </p:cNvPr>
          <p:cNvSpPr txBox="1"/>
          <p:nvPr/>
        </p:nvSpPr>
        <p:spPr>
          <a:xfrm>
            <a:off x="8741701" y="1254677"/>
            <a:ext cx="10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PTP </a:t>
            </a:r>
          </a:p>
          <a:p>
            <a:pPr algn="ctr"/>
            <a:r>
              <a:rPr lang="en-US" sz="1600" b="1" dirty="0"/>
              <a:t>Input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E441F3-197F-476A-B28A-3F1309B6D6CA}"/>
              </a:ext>
            </a:extLst>
          </p:cNvPr>
          <p:cNvSpPr txBox="1"/>
          <p:nvPr/>
        </p:nvSpPr>
        <p:spPr>
          <a:xfrm>
            <a:off x="9753993" y="1236136"/>
            <a:ext cx="10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PTP </a:t>
            </a:r>
          </a:p>
          <a:p>
            <a:pPr algn="ctr"/>
            <a:r>
              <a:rPr lang="en-US" sz="1600" b="1" dirty="0"/>
              <a:t>Input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687245-A168-46CB-BA40-FED1E1D9EB46}"/>
              </a:ext>
            </a:extLst>
          </p:cNvPr>
          <p:cNvSpPr txBox="1"/>
          <p:nvPr/>
        </p:nvSpPr>
        <p:spPr>
          <a:xfrm>
            <a:off x="10728216" y="1235727"/>
            <a:ext cx="10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PTP </a:t>
            </a:r>
          </a:p>
          <a:p>
            <a:pPr algn="ctr"/>
            <a:r>
              <a:rPr lang="en-US" sz="1600" b="1" dirty="0"/>
              <a:t>Input 3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F695C27F-4801-432F-AA10-489B97784653}"/>
              </a:ext>
            </a:extLst>
          </p:cNvPr>
          <p:cNvSpPr/>
          <p:nvPr/>
        </p:nvSpPr>
        <p:spPr>
          <a:xfrm>
            <a:off x="10728216" y="4318274"/>
            <a:ext cx="304512" cy="939525"/>
          </a:xfrm>
          <a:prstGeom prst="downArrow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067844-A868-428C-B3DA-1275B6AA1C2F}"/>
              </a:ext>
            </a:extLst>
          </p:cNvPr>
          <p:cNvSpPr txBox="1"/>
          <p:nvPr/>
        </p:nvSpPr>
        <p:spPr>
          <a:xfrm>
            <a:off x="9887215" y="5037089"/>
            <a:ext cx="10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PTP </a:t>
            </a:r>
          </a:p>
          <a:p>
            <a:pPr algn="ctr"/>
            <a:r>
              <a:rPr lang="en-US" sz="1600" b="1" dirty="0"/>
              <a:t>Outputs</a:t>
            </a:r>
          </a:p>
        </p:txBody>
      </p:sp>
    </p:spTree>
    <p:extLst>
      <p:ext uri="{BB962C8B-B14F-4D97-AF65-F5344CB8AC3E}">
        <p14:creationId xmlns:p14="http://schemas.microsoft.com/office/powerpoint/2010/main" val="136734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Resilient Global BMCA Advantages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4423EA4F-C7ED-485F-99A1-1E0795DC20DC}"/>
              </a:ext>
            </a:extLst>
          </p:cNvPr>
          <p:cNvSpPr/>
          <p:nvPr/>
        </p:nvSpPr>
        <p:spPr>
          <a:xfrm>
            <a:off x="1698105" y="1554999"/>
            <a:ext cx="2330584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Clock Class</a:t>
            </a:r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CA24FCCC-ABDF-4C2E-BC6F-0149348C7D19}"/>
              </a:ext>
            </a:extLst>
          </p:cNvPr>
          <p:cNvSpPr/>
          <p:nvPr/>
        </p:nvSpPr>
        <p:spPr>
          <a:xfrm>
            <a:off x="1486840" y="957574"/>
            <a:ext cx="2753116" cy="463061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DS of GM </a:t>
            </a:r>
          </a:p>
          <a:p>
            <a:pPr algn="ctr"/>
            <a:r>
              <a:rPr lang="en-US" sz="1200" b="1" dirty="0"/>
              <a:t>A and B</a:t>
            </a:r>
          </a:p>
        </p:txBody>
      </p:sp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EF75815E-52CF-43A3-B895-B5E3C1F2CF03}"/>
              </a:ext>
            </a:extLst>
          </p:cNvPr>
          <p:cNvSpPr/>
          <p:nvPr/>
        </p:nvSpPr>
        <p:spPr>
          <a:xfrm>
            <a:off x="1698105" y="2252541"/>
            <a:ext cx="2330585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Clock Accuracy</a:t>
            </a:r>
          </a:p>
        </p:txBody>
      </p:sp>
      <p:sp>
        <p:nvSpPr>
          <p:cNvPr id="10" name="Flowchart: Decision 9">
            <a:extLst>
              <a:ext uri="{FF2B5EF4-FFF2-40B4-BE49-F238E27FC236}">
                <a16:creationId xmlns:a16="http://schemas.microsoft.com/office/drawing/2014/main" id="{0200BB6E-E755-428C-9865-A679FDD83C42}"/>
              </a:ext>
            </a:extLst>
          </p:cNvPr>
          <p:cNvSpPr/>
          <p:nvPr/>
        </p:nvSpPr>
        <p:spPr>
          <a:xfrm>
            <a:off x="1698105" y="2943175"/>
            <a:ext cx="2330585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Clock Variance</a:t>
            </a:r>
          </a:p>
        </p:txBody>
      </p:sp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C3BD9139-10A4-472B-BC30-CE88A80B495A}"/>
              </a:ext>
            </a:extLst>
          </p:cNvPr>
          <p:cNvSpPr/>
          <p:nvPr/>
        </p:nvSpPr>
        <p:spPr>
          <a:xfrm>
            <a:off x="1698105" y="3633809"/>
            <a:ext cx="2330585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Priority-2</a:t>
            </a:r>
          </a:p>
        </p:txBody>
      </p:sp>
      <p:sp>
        <p:nvSpPr>
          <p:cNvPr id="12" name="Flowchart: Decision 11">
            <a:extLst>
              <a:ext uri="{FF2B5EF4-FFF2-40B4-BE49-F238E27FC236}">
                <a16:creationId xmlns:a16="http://schemas.microsoft.com/office/drawing/2014/main" id="{933DDC8C-776C-4272-8730-25DD0F4FB086}"/>
              </a:ext>
            </a:extLst>
          </p:cNvPr>
          <p:cNvSpPr/>
          <p:nvPr/>
        </p:nvSpPr>
        <p:spPr>
          <a:xfrm>
            <a:off x="1698105" y="4324443"/>
            <a:ext cx="2330585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Local Priority</a:t>
            </a:r>
          </a:p>
        </p:txBody>
      </p:sp>
      <p:sp>
        <p:nvSpPr>
          <p:cNvPr id="13" name="Flowchart: Decision 12">
            <a:extLst>
              <a:ext uri="{FF2B5EF4-FFF2-40B4-BE49-F238E27FC236}">
                <a16:creationId xmlns:a16="http://schemas.microsoft.com/office/drawing/2014/main" id="{0D68C852-D2BD-4912-814A-4BC0099D4DB1}"/>
              </a:ext>
            </a:extLst>
          </p:cNvPr>
          <p:cNvSpPr/>
          <p:nvPr/>
        </p:nvSpPr>
        <p:spPr>
          <a:xfrm>
            <a:off x="1698105" y="5015077"/>
            <a:ext cx="2330585" cy="559148"/>
          </a:xfrm>
          <a:prstGeom prst="flowChartDecision">
            <a:avLst/>
          </a:prstGeom>
          <a:solidFill>
            <a:srgbClr val="00B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Compare </a:t>
            </a:r>
          </a:p>
          <a:p>
            <a:pPr algn="ctr"/>
            <a:r>
              <a:rPr lang="en-US" sz="1200" b="1" dirty="0"/>
              <a:t>Performance</a:t>
            </a:r>
          </a:p>
        </p:txBody>
      </p:sp>
      <p:sp>
        <p:nvSpPr>
          <p:cNvPr id="15" name="Flowchart: Decision 14">
            <a:extLst>
              <a:ext uri="{FF2B5EF4-FFF2-40B4-BE49-F238E27FC236}">
                <a16:creationId xmlns:a16="http://schemas.microsoft.com/office/drawing/2014/main" id="{B5B6F32A-6697-4CC5-A7EC-C195E90A8E2D}"/>
              </a:ext>
            </a:extLst>
          </p:cNvPr>
          <p:cNvSpPr/>
          <p:nvPr/>
        </p:nvSpPr>
        <p:spPr>
          <a:xfrm>
            <a:off x="1698103" y="5705711"/>
            <a:ext cx="2330585" cy="559148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b="1" dirty="0"/>
              <a:t>Compare</a:t>
            </a:r>
          </a:p>
          <a:p>
            <a:pPr algn="ctr"/>
            <a:r>
              <a:rPr lang="en-US" sz="1200" b="1" dirty="0"/>
              <a:t>Steps-removed</a:t>
            </a:r>
          </a:p>
          <a:p>
            <a:pPr algn="ctr"/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AA4A7D-13DB-4F11-A8DF-6B864BF42E0A}"/>
              </a:ext>
            </a:extLst>
          </p:cNvPr>
          <p:cNvSpPr txBox="1"/>
          <p:nvPr/>
        </p:nvSpPr>
        <p:spPr>
          <a:xfrm>
            <a:off x="4705004" y="957574"/>
            <a:ext cx="6804397" cy="39777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399" dirty="0"/>
          </a:p>
          <a:p>
            <a:pPr marL="274201" indent="-274201">
              <a:spcBef>
                <a:spcPts val="300"/>
              </a:spcBef>
              <a:buClr>
                <a:srgbClr val="0E3689"/>
              </a:buClr>
              <a:buFont typeface="Arial"/>
              <a:buChar char="•"/>
            </a:pPr>
            <a:r>
              <a:rPr lang="en-US" b="1" dirty="0">
                <a:solidFill>
                  <a:srgbClr val="070707"/>
                </a:solidFill>
              </a:rPr>
              <a:t>Ability to turn on/off “Performance” check</a:t>
            </a:r>
          </a:p>
          <a:p>
            <a:pPr marL="274201" indent="-274201">
              <a:spcBef>
                <a:spcPts val="300"/>
              </a:spcBef>
              <a:buClr>
                <a:srgbClr val="0E3689"/>
              </a:buClr>
              <a:buFont typeface="Arial"/>
              <a:buChar char="•"/>
            </a:pPr>
            <a:endParaRPr lang="en-US" b="1" dirty="0">
              <a:solidFill>
                <a:srgbClr val="070707"/>
              </a:solidFill>
            </a:endParaRPr>
          </a:p>
          <a:p>
            <a:pPr marL="274201" indent="-274201">
              <a:spcBef>
                <a:spcPts val="300"/>
              </a:spcBef>
              <a:buClr>
                <a:srgbClr val="0E3689"/>
              </a:buClr>
              <a:buFont typeface="Arial"/>
              <a:buChar char="•"/>
            </a:pPr>
            <a:r>
              <a:rPr lang="en-US" b="1" dirty="0">
                <a:solidFill>
                  <a:srgbClr val="070707"/>
                </a:solidFill>
              </a:rPr>
              <a:t>Conservative location of the “Performance” check in the G-BMCA chain</a:t>
            </a:r>
          </a:p>
          <a:p>
            <a:pPr marL="274201" indent="-274201">
              <a:spcBef>
                <a:spcPts val="300"/>
              </a:spcBef>
              <a:buClr>
                <a:srgbClr val="0E3689"/>
              </a:buClr>
              <a:buFont typeface="Arial"/>
              <a:buChar char="•"/>
            </a:pPr>
            <a:endParaRPr lang="en-US" b="1" dirty="0">
              <a:solidFill>
                <a:srgbClr val="070707"/>
              </a:solidFill>
            </a:endParaRPr>
          </a:p>
          <a:p>
            <a:pPr marL="274201" indent="-274201">
              <a:spcBef>
                <a:spcPts val="300"/>
              </a:spcBef>
              <a:buClr>
                <a:srgbClr val="0E3689"/>
              </a:buClr>
              <a:buFont typeface="Arial"/>
              <a:buChar char="•"/>
            </a:pPr>
            <a:r>
              <a:rPr lang="en-US" b="1" dirty="0">
                <a:solidFill>
                  <a:srgbClr val="070707"/>
                </a:solidFill>
              </a:rPr>
              <a:t>Future enhancements will include the ability to move the “Performance” check anywhere in the BMCA chain</a:t>
            </a:r>
          </a:p>
          <a:p>
            <a:endParaRPr lang="en-US" sz="2399" dirty="0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790C5A4C-D85A-4F60-B69C-2CEFC4495BAD}"/>
              </a:ext>
            </a:extLst>
          </p:cNvPr>
          <p:cNvSpPr/>
          <p:nvPr/>
        </p:nvSpPr>
        <p:spPr>
          <a:xfrm>
            <a:off x="839753" y="1765439"/>
            <a:ext cx="393303" cy="3940273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</p:spTree>
    <p:extLst>
      <p:ext uri="{BB962C8B-B14F-4D97-AF65-F5344CB8AC3E}">
        <p14:creationId xmlns:p14="http://schemas.microsoft.com/office/powerpoint/2010/main" val="44267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Majority Vote Algorithm Essentials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8D21067-5428-4ED2-9016-B0A9A010E7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5943" y="923073"/>
            <a:ext cx="7006118" cy="5385963"/>
          </a:xfrm>
        </p:spPr>
        <p:txBody>
          <a:bodyPr>
            <a:normAutofit fontScale="92500" lnSpcReduction="10000"/>
          </a:bodyPr>
          <a:lstStyle/>
          <a:p>
            <a:pPr marL="285664" indent="-285664">
              <a:buFont typeface="Arial" panose="020B0604020202020204" pitchFamily="34" charset="0"/>
              <a:buChar char="•"/>
            </a:pPr>
            <a:r>
              <a:rPr lang="en-US" sz="3199" dirty="0"/>
              <a:t>Why? </a:t>
            </a:r>
          </a:p>
          <a:p>
            <a:pPr marL="952343" lvl="1" indent="-342900">
              <a:buFont typeface="Arial" panose="020B0604020202020204" pitchFamily="34" charset="0"/>
              <a:buChar char="•"/>
            </a:pPr>
            <a:r>
              <a:rPr lang="en-US" sz="2399" dirty="0"/>
              <a:t>Security - spoofing attacks</a:t>
            </a:r>
          </a:p>
          <a:p>
            <a:pPr marL="952343" lvl="1" indent="-342900">
              <a:buFont typeface="Arial" panose="020B0604020202020204" pitchFamily="34" charset="0"/>
              <a:buChar char="•"/>
            </a:pPr>
            <a:r>
              <a:rPr lang="en-US" sz="2399" dirty="0"/>
              <a:t>Resiliency - unintentional clock errors</a:t>
            </a:r>
            <a:endParaRPr lang="en-US" sz="3199" dirty="0"/>
          </a:p>
          <a:p>
            <a:pPr marL="285664" indent="-285664">
              <a:buFont typeface="Arial" panose="020B0604020202020204" pitchFamily="34" charset="0"/>
              <a:buChar char="•"/>
            </a:pPr>
            <a:r>
              <a:rPr lang="en-US" sz="3199" dirty="0"/>
              <a:t>What? </a:t>
            </a:r>
          </a:p>
          <a:p>
            <a:pPr marL="895107" lvl="1" indent="-285664">
              <a:buFont typeface="Arial" panose="020B0604020202020204" pitchFamily="34" charset="0"/>
              <a:buChar char="•"/>
            </a:pPr>
            <a:r>
              <a:rPr lang="en-US" sz="2399" dirty="0"/>
              <a:t>Prior to the G-BMCA decision tree, Majority Vote (MV) can exclude any 1 of 3 time references</a:t>
            </a:r>
          </a:p>
          <a:p>
            <a:pPr marL="895107" lvl="1" indent="-285664">
              <a:buFont typeface="Arial" panose="020B0604020202020204" pitchFamily="34" charset="0"/>
              <a:buChar char="•"/>
            </a:pPr>
            <a:r>
              <a:rPr lang="en-US" sz="2399" dirty="0"/>
              <a:t>MV determines if there are any outliers and rejects them</a:t>
            </a:r>
          </a:p>
          <a:p>
            <a:pPr marL="285664" indent="-285664">
              <a:buFont typeface="Arial" panose="020B0604020202020204" pitchFamily="34" charset="0"/>
              <a:buChar char="•"/>
            </a:pPr>
            <a:r>
              <a:rPr lang="en-US" sz="3199" dirty="0"/>
              <a:t>Supported Combinations: </a:t>
            </a:r>
          </a:p>
          <a:p>
            <a:pPr marL="895107" lvl="1" indent="-285664"/>
            <a:r>
              <a:rPr lang="en-US" sz="2399" dirty="0"/>
              <a:t>Three instances of PTP clients on the same system</a:t>
            </a:r>
          </a:p>
          <a:p>
            <a:pPr marL="895107" lvl="1" indent="-285664"/>
            <a:r>
              <a:rPr lang="en-US" sz="2399" dirty="0"/>
              <a:t>Two instances of PTP clients plus GNSS time reference</a:t>
            </a:r>
          </a:p>
          <a:p>
            <a:pPr marL="895107" lvl="1" indent="-285664"/>
            <a:r>
              <a:rPr lang="en-US" sz="2399" dirty="0"/>
              <a:t>Two instances of PTP clients plus G.8271 </a:t>
            </a:r>
            <a:r>
              <a:rPr lang="en-US" sz="2399" dirty="0" err="1"/>
              <a:t>ToD</a:t>
            </a:r>
            <a:r>
              <a:rPr lang="en-US" sz="2399" dirty="0"/>
              <a:t> time reference</a:t>
            </a:r>
          </a:p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AEF0949-1DA3-4D2E-9203-9A5C7CD97569}"/>
              </a:ext>
            </a:extLst>
          </p:cNvPr>
          <p:cNvGrpSpPr/>
          <p:nvPr/>
        </p:nvGrpSpPr>
        <p:grpSpPr>
          <a:xfrm>
            <a:off x="9413913" y="2049577"/>
            <a:ext cx="2405660" cy="3829469"/>
            <a:chOff x="925029" y="1262528"/>
            <a:chExt cx="4210494" cy="466120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72B3F5C7-AFBE-4C63-92A7-D889305FB6A1}"/>
                </a:ext>
              </a:extLst>
            </p:cNvPr>
            <p:cNvSpPr/>
            <p:nvPr/>
          </p:nvSpPr>
          <p:spPr>
            <a:xfrm>
              <a:off x="925029" y="3150786"/>
              <a:ext cx="4210494" cy="161614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799" b="1" dirty="0"/>
                <a:t>G-BMCA</a:t>
              </a:r>
            </a:p>
          </p:txBody>
        </p:sp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B58A5280-C5FE-44DF-BE09-E4A12114459C}"/>
                </a:ext>
              </a:extLst>
            </p:cNvPr>
            <p:cNvSpPr/>
            <p:nvPr/>
          </p:nvSpPr>
          <p:spPr>
            <a:xfrm>
              <a:off x="1531084" y="2051931"/>
              <a:ext cx="393405" cy="1077590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16" name="Arrow: Down 15">
              <a:extLst>
                <a:ext uri="{FF2B5EF4-FFF2-40B4-BE49-F238E27FC236}">
                  <a16:creationId xmlns:a16="http://schemas.microsoft.com/office/drawing/2014/main" id="{47067A76-F5E1-461D-B3C1-D3F1AD1D092B}"/>
                </a:ext>
              </a:extLst>
            </p:cNvPr>
            <p:cNvSpPr/>
            <p:nvPr/>
          </p:nvSpPr>
          <p:spPr>
            <a:xfrm>
              <a:off x="2793031" y="2051931"/>
              <a:ext cx="393405" cy="107759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17" name="Arrow: Down 16">
              <a:extLst>
                <a:ext uri="{FF2B5EF4-FFF2-40B4-BE49-F238E27FC236}">
                  <a16:creationId xmlns:a16="http://schemas.microsoft.com/office/drawing/2014/main" id="{CCD353CE-DC7D-45C5-933D-2EE6FDB04EDB}"/>
                </a:ext>
              </a:extLst>
            </p:cNvPr>
            <p:cNvSpPr/>
            <p:nvPr/>
          </p:nvSpPr>
          <p:spPr>
            <a:xfrm>
              <a:off x="4054978" y="2051931"/>
              <a:ext cx="393405" cy="1077590"/>
            </a:xfrm>
            <a:prstGeom prst="downArrow">
              <a:avLst/>
            </a:prstGeom>
            <a:solidFill>
              <a:schemeClr val="tx1">
                <a:lumMod val="90000"/>
                <a:lumOff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20" name="Arrow: Down 19">
              <a:extLst>
                <a:ext uri="{FF2B5EF4-FFF2-40B4-BE49-F238E27FC236}">
                  <a16:creationId xmlns:a16="http://schemas.microsoft.com/office/drawing/2014/main" id="{4F76F582-2D85-4A23-9F10-F8CBAFBE0AAA}"/>
                </a:ext>
              </a:extLst>
            </p:cNvPr>
            <p:cNvSpPr/>
            <p:nvPr/>
          </p:nvSpPr>
          <p:spPr>
            <a:xfrm>
              <a:off x="2335831" y="4846147"/>
              <a:ext cx="393405" cy="1077590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434BEDA-5645-498B-9E51-7F0845BBEE86}"/>
                </a:ext>
              </a:extLst>
            </p:cNvPr>
            <p:cNvSpPr txBox="1"/>
            <p:nvPr/>
          </p:nvSpPr>
          <p:spPr>
            <a:xfrm>
              <a:off x="1073884" y="1262530"/>
              <a:ext cx="1307804" cy="561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PTP </a:t>
              </a:r>
            </a:p>
            <a:p>
              <a:pPr algn="ctr"/>
              <a:r>
                <a:rPr lang="en-US" sz="1200" b="1" dirty="0"/>
                <a:t>Input 1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ABCF092-A0AD-494D-9A7B-3332C5322397}"/>
                </a:ext>
              </a:extLst>
            </p:cNvPr>
            <p:cNvSpPr txBox="1"/>
            <p:nvPr/>
          </p:nvSpPr>
          <p:spPr>
            <a:xfrm>
              <a:off x="2335831" y="1262529"/>
              <a:ext cx="1307804" cy="561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PTP </a:t>
              </a:r>
            </a:p>
            <a:p>
              <a:pPr algn="ctr"/>
              <a:r>
                <a:rPr lang="en-US" sz="1200" b="1" dirty="0"/>
                <a:t>Input 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CAF0F19-7E0D-4062-B461-270F0DA4A523}"/>
                </a:ext>
              </a:extLst>
            </p:cNvPr>
            <p:cNvSpPr txBox="1"/>
            <p:nvPr/>
          </p:nvSpPr>
          <p:spPr>
            <a:xfrm>
              <a:off x="3597777" y="1262528"/>
              <a:ext cx="1307804" cy="561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PTP </a:t>
              </a:r>
            </a:p>
            <a:p>
              <a:pPr algn="ctr"/>
              <a:r>
                <a:rPr lang="en-US" sz="1200" b="1" dirty="0"/>
                <a:t>Input 3</a:t>
              </a:r>
            </a:p>
          </p:txBody>
        </p:sp>
        <p:sp>
          <p:nvSpPr>
            <p:cNvPr id="23" name="Arrow: Down 22">
              <a:extLst>
                <a:ext uri="{FF2B5EF4-FFF2-40B4-BE49-F238E27FC236}">
                  <a16:creationId xmlns:a16="http://schemas.microsoft.com/office/drawing/2014/main" id="{35E3BD3D-838F-4D3B-BDF7-82A9031A948E}"/>
                </a:ext>
              </a:extLst>
            </p:cNvPr>
            <p:cNvSpPr/>
            <p:nvPr/>
          </p:nvSpPr>
          <p:spPr>
            <a:xfrm>
              <a:off x="3594451" y="4846147"/>
              <a:ext cx="393405" cy="1077590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399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73E4195-3C46-44A7-BF70-F4D4A4C47214}"/>
                </a:ext>
              </a:extLst>
            </p:cNvPr>
            <p:cNvSpPr txBox="1"/>
            <p:nvPr/>
          </p:nvSpPr>
          <p:spPr>
            <a:xfrm>
              <a:off x="2406238" y="5029049"/>
              <a:ext cx="1552574" cy="7117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Time </a:t>
              </a:r>
            </a:p>
            <a:p>
              <a:pPr algn="ctr"/>
              <a:r>
                <a:rPr lang="en-US" sz="1600" b="1" dirty="0"/>
                <a:t>Outputs</a:t>
              </a:r>
            </a:p>
          </p:txBody>
        </p:sp>
      </p:grp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C2CD2F86-D0B2-4B27-9243-8CDD809F1915}"/>
              </a:ext>
            </a:extLst>
          </p:cNvPr>
          <p:cNvSpPr/>
          <p:nvPr/>
        </p:nvSpPr>
        <p:spPr>
          <a:xfrm>
            <a:off x="10322627" y="2751228"/>
            <a:ext cx="608934" cy="612588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399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F73341A-84FC-41C5-6069-84A4F8400EA4}"/>
              </a:ext>
            </a:extLst>
          </p:cNvPr>
          <p:cNvSpPr/>
          <p:nvPr/>
        </p:nvSpPr>
        <p:spPr>
          <a:xfrm>
            <a:off x="9056673" y="2511244"/>
            <a:ext cx="2966209" cy="2557628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B5A4AA0-F3FA-5C34-2DF6-253E7B9F8226}"/>
              </a:ext>
            </a:extLst>
          </p:cNvPr>
          <p:cNvCxnSpPr>
            <a:cxnSpLocks/>
          </p:cNvCxnSpPr>
          <p:nvPr/>
        </p:nvCxnSpPr>
        <p:spPr>
          <a:xfrm rot="10800000">
            <a:off x="7916128" y="1959565"/>
            <a:ext cx="1128153" cy="1477110"/>
          </a:xfrm>
          <a:prstGeom prst="bentConnector2">
            <a:avLst/>
          </a:prstGeom>
          <a:ln w="50800"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D56654E5-4079-970F-D6CE-034C34A0484F}"/>
              </a:ext>
            </a:extLst>
          </p:cNvPr>
          <p:cNvCxnSpPr>
            <a:cxnSpLocks/>
          </p:cNvCxnSpPr>
          <p:nvPr/>
        </p:nvCxnSpPr>
        <p:spPr>
          <a:xfrm rot="10800000">
            <a:off x="7681433" y="2511244"/>
            <a:ext cx="1394807" cy="1169888"/>
          </a:xfrm>
          <a:prstGeom prst="bentConnector3">
            <a:avLst>
              <a:gd name="adj1" fmla="val 98530"/>
            </a:avLst>
          </a:prstGeom>
          <a:ln w="50800">
            <a:solidFill>
              <a:srgbClr val="702076"/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EF7CA42A-EED0-9AE6-DD13-EB3758C6F70A}"/>
              </a:ext>
            </a:extLst>
          </p:cNvPr>
          <p:cNvSpPr txBox="1"/>
          <p:nvPr/>
        </p:nvSpPr>
        <p:spPr>
          <a:xfrm>
            <a:off x="7264804" y="2075013"/>
            <a:ext cx="747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ToD-1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10668B-E35E-F71A-0A40-BCF7048B7B4A}"/>
              </a:ext>
            </a:extLst>
          </p:cNvPr>
          <p:cNvSpPr txBox="1"/>
          <p:nvPr/>
        </p:nvSpPr>
        <p:spPr>
          <a:xfrm>
            <a:off x="7817297" y="1855498"/>
            <a:ext cx="747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GNSS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807C616E-24B1-A76D-53F6-C622FF6920B2}"/>
              </a:ext>
            </a:extLst>
          </p:cNvPr>
          <p:cNvCxnSpPr>
            <a:cxnSpLocks/>
          </p:cNvCxnSpPr>
          <p:nvPr/>
        </p:nvCxnSpPr>
        <p:spPr>
          <a:xfrm rot="10800000">
            <a:off x="7487692" y="2776473"/>
            <a:ext cx="1514306" cy="1172817"/>
          </a:xfrm>
          <a:prstGeom prst="bentConnector3">
            <a:avLst>
              <a:gd name="adj1" fmla="val 97837"/>
            </a:avLst>
          </a:prstGeom>
          <a:ln w="50800">
            <a:solidFill>
              <a:srgbClr val="702076"/>
            </a:solidFill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74CD239-3E0C-2392-965E-973CE0780CE3}"/>
              </a:ext>
            </a:extLst>
          </p:cNvPr>
          <p:cNvSpPr txBox="1"/>
          <p:nvPr/>
        </p:nvSpPr>
        <p:spPr>
          <a:xfrm>
            <a:off x="6990817" y="2462152"/>
            <a:ext cx="747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ToD-2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6EC4E3E-7794-7BF7-52ED-C186E4E1F462}"/>
              </a:ext>
            </a:extLst>
          </p:cNvPr>
          <p:cNvSpPr txBox="1"/>
          <p:nvPr/>
        </p:nvSpPr>
        <p:spPr>
          <a:xfrm>
            <a:off x="9733191" y="1429850"/>
            <a:ext cx="1581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Majority Vote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634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3739C9-1C72-4A88-B336-AB9E6781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Majority Vote Algorithm–How?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15" name="Inhaltsplatzhalt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Time offsets are calculated based on a single reference point </a:t>
            </a:r>
          </a:p>
          <a:p>
            <a:r>
              <a:rPr lang="en-US" sz="2400" dirty="0"/>
              <a:t>User defined threshold to determine correctness intervals</a:t>
            </a:r>
          </a:p>
          <a:p>
            <a:r>
              <a:rPr lang="en-US" sz="2400" dirty="0"/>
              <a:t>Dynamic adjustment of correctness intervals for </a:t>
            </a:r>
            <a:r>
              <a:rPr lang="en-US" sz="2400" dirty="0">
                <a:solidFill>
                  <a:srgbClr val="FF0000"/>
                </a:solidFill>
              </a:rPr>
              <a:t>hysteresis</a:t>
            </a:r>
            <a:r>
              <a:rPr lang="en-US" sz="2400" dirty="0"/>
              <a:t> </a:t>
            </a:r>
          </a:p>
          <a:p>
            <a:r>
              <a:rPr lang="en-US" sz="2400" dirty="0"/>
              <a:t>Use a common algorithm to locate “Intersection Interval”</a:t>
            </a:r>
          </a:p>
          <a:p>
            <a:r>
              <a:rPr lang="en-US" sz="2400" dirty="0"/>
              <a:t>A change in state (reject or valid) will need to </a:t>
            </a:r>
            <a:r>
              <a:rPr lang="en-US" sz="2400" dirty="0">
                <a:solidFill>
                  <a:srgbClr val="FF0000"/>
                </a:solidFill>
              </a:rPr>
              <a:t>persist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for few seconds </a:t>
            </a:r>
            <a:r>
              <a:rPr lang="en-US" sz="2400" dirty="0"/>
              <a:t>before the change is reported</a:t>
            </a:r>
          </a:p>
          <a:p>
            <a:pPr marL="0" indent="0">
              <a:buNone/>
            </a:pPr>
            <a:endParaRPr lang="en-US" sz="2400" dirty="0"/>
          </a:p>
          <a:p>
            <a:pPr marL="301752" lvl="1" indent="0">
              <a:buNone/>
            </a:pPr>
            <a:endParaRPr lang="en-US" sz="1466" dirty="0"/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endParaRPr lang="en-US" sz="12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5CDC60-04F4-4744-916C-F75D8A0262CA}"/>
              </a:ext>
            </a:extLst>
          </p:cNvPr>
          <p:cNvGrpSpPr/>
          <p:nvPr/>
        </p:nvGrpSpPr>
        <p:grpSpPr>
          <a:xfrm>
            <a:off x="2348122" y="3895472"/>
            <a:ext cx="7492577" cy="1891320"/>
            <a:chOff x="2232095" y="2837248"/>
            <a:chExt cx="7492577" cy="18913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F3764B5-75A5-495A-B882-AFEF702D917C}"/>
                </a:ext>
              </a:extLst>
            </p:cNvPr>
            <p:cNvSpPr/>
            <p:nvPr/>
          </p:nvSpPr>
          <p:spPr>
            <a:xfrm>
              <a:off x="3564648" y="2837248"/>
              <a:ext cx="978558" cy="18840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8E7D067-93D2-4F75-8D7B-0F95EEA39387}"/>
                </a:ext>
              </a:extLst>
            </p:cNvPr>
            <p:cNvGrpSpPr/>
            <p:nvPr/>
          </p:nvGrpSpPr>
          <p:grpSpPr>
            <a:xfrm>
              <a:off x="2232095" y="3933230"/>
              <a:ext cx="7492577" cy="795338"/>
              <a:chOff x="576103" y="5431776"/>
              <a:chExt cx="7803578" cy="986384"/>
            </a:xfrm>
          </p:grpSpPr>
          <p:cxnSp>
            <p:nvCxnSpPr>
              <p:cNvPr id="19" name="Connecteur droit 29">
                <a:extLst>
                  <a:ext uri="{FF2B5EF4-FFF2-40B4-BE49-F238E27FC236}">
                    <a16:creationId xmlns:a16="http://schemas.microsoft.com/office/drawing/2014/main" id="{3A7FFF39-6FD9-4D22-BEE1-F45CA0A2FE8A}"/>
                  </a:ext>
                </a:extLst>
              </p:cNvPr>
              <p:cNvCxnSpPr>
                <a:cxnSpLocks/>
                <a:stCxn id="21" idx="2"/>
              </p:cNvCxnSpPr>
              <p:nvPr/>
            </p:nvCxnSpPr>
            <p:spPr>
              <a:xfrm>
                <a:off x="2055135" y="5641280"/>
                <a:ext cx="0" cy="753643"/>
              </a:xfrm>
              <a:prstGeom prst="line">
                <a:avLst/>
              </a:prstGeom>
              <a:ln>
                <a:solidFill>
                  <a:srgbClr val="008000"/>
                </a:solidFill>
                <a:prstDash val="sysDash"/>
                <a:head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cteur droit 8">
                <a:extLst>
                  <a:ext uri="{FF2B5EF4-FFF2-40B4-BE49-F238E27FC236}">
                    <a16:creationId xmlns:a16="http://schemas.microsoft.com/office/drawing/2014/main" id="{E9E3B9D6-2656-484B-B1A9-AD59FF50CCE5}"/>
                  </a:ext>
                </a:extLst>
              </p:cNvPr>
              <p:cNvCxnSpPr/>
              <p:nvPr/>
            </p:nvCxnSpPr>
            <p:spPr>
              <a:xfrm flipH="1">
                <a:off x="576103" y="6394925"/>
                <a:ext cx="7803578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stealth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58B7A3B-E122-4D22-8511-3497E00340D1}"/>
                  </a:ext>
                </a:extLst>
              </p:cNvPr>
              <p:cNvSpPr/>
              <p:nvPr/>
            </p:nvSpPr>
            <p:spPr>
              <a:xfrm>
                <a:off x="1127125" y="5431776"/>
                <a:ext cx="1856018" cy="209504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22" name="Connecteur droit 17">
                <a:extLst>
                  <a:ext uri="{FF2B5EF4-FFF2-40B4-BE49-F238E27FC236}">
                    <a16:creationId xmlns:a16="http://schemas.microsoft.com/office/drawing/2014/main" id="{A2FB1515-9113-4BF6-82BE-C5A874D98011}"/>
                  </a:ext>
                </a:extLst>
              </p:cNvPr>
              <p:cNvCxnSpPr>
                <a:cxnSpLocks/>
                <a:stCxn id="21" idx="1"/>
              </p:cNvCxnSpPr>
              <p:nvPr/>
            </p:nvCxnSpPr>
            <p:spPr>
              <a:xfrm>
                <a:off x="1127125" y="5536529"/>
                <a:ext cx="0" cy="858395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sysDash"/>
                <a:headEnd type="diamond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cteur droit 30">
                <a:extLst>
                  <a:ext uri="{FF2B5EF4-FFF2-40B4-BE49-F238E27FC236}">
                    <a16:creationId xmlns:a16="http://schemas.microsoft.com/office/drawing/2014/main" id="{2A88E73D-65E3-4719-81AF-E78F45ED2276}"/>
                  </a:ext>
                </a:extLst>
              </p:cNvPr>
              <p:cNvCxnSpPr>
                <a:cxnSpLocks/>
                <a:stCxn id="21" idx="3"/>
              </p:cNvCxnSpPr>
              <p:nvPr/>
            </p:nvCxnSpPr>
            <p:spPr>
              <a:xfrm>
                <a:off x="2983143" y="5536529"/>
                <a:ext cx="0" cy="881631"/>
              </a:xfrm>
              <a:prstGeom prst="line">
                <a:avLst/>
              </a:prstGeom>
              <a:ln>
                <a:solidFill>
                  <a:srgbClr val="0000FF"/>
                </a:solidFill>
                <a:prstDash val="sysDash"/>
                <a:headEnd type="diamond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ZoneTexte 75">
                <a:extLst>
                  <a:ext uri="{FF2B5EF4-FFF2-40B4-BE49-F238E27FC236}">
                    <a16:creationId xmlns:a16="http://schemas.microsoft.com/office/drawing/2014/main" id="{8B390F2A-1E4E-45CD-BCA1-A76291D66F70}"/>
                  </a:ext>
                </a:extLst>
              </p:cNvPr>
              <p:cNvSpPr txBox="1"/>
              <p:nvPr/>
            </p:nvSpPr>
            <p:spPr>
              <a:xfrm>
                <a:off x="7171517" y="6036453"/>
                <a:ext cx="1208164" cy="381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Time Offset</a:t>
                </a:r>
              </a:p>
            </p:txBody>
          </p:sp>
        </p:grpSp>
        <p:cxnSp>
          <p:nvCxnSpPr>
            <p:cNvPr id="10" name="Connecteur droit 17">
              <a:extLst>
                <a:ext uri="{FF2B5EF4-FFF2-40B4-BE49-F238E27FC236}">
                  <a16:creationId xmlns:a16="http://schemas.microsoft.com/office/drawing/2014/main" id="{739D2AD0-26AB-462E-ABAC-83849854BD56}"/>
                </a:ext>
              </a:extLst>
            </p:cNvPr>
            <p:cNvCxnSpPr>
              <a:cxnSpLocks/>
              <a:stCxn id="18" idx="1"/>
            </p:cNvCxnSpPr>
            <p:nvPr/>
          </p:nvCxnSpPr>
          <p:spPr>
            <a:xfrm>
              <a:off x="3340100" y="3620496"/>
              <a:ext cx="0" cy="1068795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  <a:headEnd type="diamond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30">
              <a:extLst>
                <a:ext uri="{FF2B5EF4-FFF2-40B4-BE49-F238E27FC236}">
                  <a16:creationId xmlns:a16="http://schemas.microsoft.com/office/drawing/2014/main" id="{63D0EDD1-16FD-4C02-B509-0D57F5B27776}"/>
                </a:ext>
              </a:extLst>
            </p:cNvPr>
            <p:cNvCxnSpPr>
              <a:cxnSpLocks/>
              <a:stCxn id="18" idx="3"/>
            </p:cNvCxnSpPr>
            <p:nvPr/>
          </p:nvCxnSpPr>
          <p:spPr>
            <a:xfrm>
              <a:off x="7199085" y="3620496"/>
              <a:ext cx="0" cy="1100831"/>
            </a:xfrm>
            <a:prstGeom prst="line">
              <a:avLst/>
            </a:prstGeom>
            <a:ln>
              <a:solidFill>
                <a:srgbClr val="0000FF"/>
              </a:solidFill>
              <a:prstDash val="sysDash"/>
              <a:headEnd type="diamond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7">
              <a:extLst>
                <a:ext uri="{FF2B5EF4-FFF2-40B4-BE49-F238E27FC236}">
                  <a16:creationId xmlns:a16="http://schemas.microsoft.com/office/drawing/2014/main" id="{923EB555-A435-4265-A399-64DDC38CC700}"/>
                </a:ext>
              </a:extLst>
            </p:cNvPr>
            <p:cNvCxnSpPr>
              <a:cxnSpLocks/>
              <a:stCxn id="17" idx="1"/>
            </p:cNvCxnSpPr>
            <p:nvPr/>
          </p:nvCxnSpPr>
          <p:spPr>
            <a:xfrm>
              <a:off x="3564648" y="2935305"/>
              <a:ext cx="0" cy="1753985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  <a:headEnd type="diamond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30">
              <a:extLst>
                <a:ext uri="{FF2B5EF4-FFF2-40B4-BE49-F238E27FC236}">
                  <a16:creationId xmlns:a16="http://schemas.microsoft.com/office/drawing/2014/main" id="{18765C20-4589-4B3A-9350-A5D058FE31B9}"/>
                </a:ext>
              </a:extLst>
            </p:cNvPr>
            <p:cNvCxnSpPr>
              <a:cxnSpLocks/>
              <a:stCxn id="17" idx="3"/>
            </p:cNvCxnSpPr>
            <p:nvPr/>
          </p:nvCxnSpPr>
          <p:spPr>
            <a:xfrm>
              <a:off x="6284686" y="2935305"/>
              <a:ext cx="0" cy="1774527"/>
            </a:xfrm>
            <a:prstGeom prst="line">
              <a:avLst/>
            </a:prstGeom>
            <a:ln>
              <a:solidFill>
                <a:srgbClr val="0000FF"/>
              </a:solidFill>
              <a:prstDash val="sysDash"/>
              <a:headEnd type="diamond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29">
              <a:extLst>
                <a:ext uri="{FF2B5EF4-FFF2-40B4-BE49-F238E27FC236}">
                  <a16:creationId xmlns:a16="http://schemas.microsoft.com/office/drawing/2014/main" id="{0BDC13AD-358B-4A6F-8FE3-4F5E4B22ACD1}"/>
                </a:ext>
              </a:extLst>
            </p:cNvPr>
            <p:cNvCxnSpPr>
              <a:cxnSpLocks/>
              <a:stCxn id="18" idx="2"/>
            </p:cNvCxnSpPr>
            <p:nvPr/>
          </p:nvCxnSpPr>
          <p:spPr>
            <a:xfrm>
              <a:off x="5269593" y="3693954"/>
              <a:ext cx="0" cy="1034614"/>
            </a:xfrm>
            <a:prstGeom prst="line">
              <a:avLst/>
            </a:prstGeom>
            <a:ln>
              <a:solidFill>
                <a:srgbClr val="008000"/>
              </a:solidFill>
              <a:prstDash val="sysDash"/>
              <a:head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29">
              <a:extLst>
                <a:ext uri="{FF2B5EF4-FFF2-40B4-BE49-F238E27FC236}">
                  <a16:creationId xmlns:a16="http://schemas.microsoft.com/office/drawing/2014/main" id="{F223E320-451E-4176-8093-DBCC703886F2}"/>
                </a:ext>
              </a:extLst>
            </p:cNvPr>
            <p:cNvCxnSpPr>
              <a:cxnSpLocks/>
            </p:cNvCxnSpPr>
            <p:nvPr/>
          </p:nvCxnSpPr>
          <p:spPr>
            <a:xfrm>
              <a:off x="4030074" y="2986740"/>
              <a:ext cx="0" cy="1702550"/>
            </a:xfrm>
            <a:prstGeom prst="line">
              <a:avLst/>
            </a:prstGeom>
            <a:ln>
              <a:solidFill>
                <a:srgbClr val="008000"/>
              </a:solidFill>
              <a:prstDash val="sysDash"/>
              <a:head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2BF4809-C790-438F-AE9A-88642C182391}"/>
                </a:ext>
              </a:extLst>
            </p:cNvPr>
            <p:cNvSpPr/>
            <p:nvPr/>
          </p:nvSpPr>
          <p:spPr>
            <a:xfrm>
              <a:off x="3564648" y="2837248"/>
              <a:ext cx="2720038" cy="19611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06C2AC2-AD4A-413B-8E5D-3332D0E6D767}"/>
                </a:ext>
              </a:extLst>
            </p:cNvPr>
            <p:cNvSpPr/>
            <p:nvPr/>
          </p:nvSpPr>
          <p:spPr>
            <a:xfrm>
              <a:off x="3340100" y="3547038"/>
              <a:ext cx="3858985" cy="14691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B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B4AB24E-577A-4E83-8593-E935C417ECAA}"/>
              </a:ext>
            </a:extLst>
          </p:cNvPr>
          <p:cNvSpPr txBox="1"/>
          <p:nvPr/>
        </p:nvSpPr>
        <p:spPr>
          <a:xfrm>
            <a:off x="2348126" y="5937430"/>
            <a:ext cx="74925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/>
              <a:t>Examp</a:t>
            </a:r>
            <a:r>
              <a:rPr lang="en-US" b="1" i="1" dirty="0"/>
              <a:t>le 1: </a:t>
            </a:r>
            <a:r>
              <a:rPr lang="en-US" sz="2400" b="1" i="1" dirty="0"/>
              <a:t>Intersection of 3 clocks, all clocks are valid</a:t>
            </a:r>
          </a:p>
        </p:txBody>
      </p:sp>
    </p:spTree>
    <p:extLst>
      <p:ext uri="{BB962C8B-B14F-4D97-AF65-F5344CB8AC3E}">
        <p14:creationId xmlns:p14="http://schemas.microsoft.com/office/powerpoint/2010/main" val="197671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983C94-8DD9-402B-9A48-8DD593C4D84C}"/>
              </a:ext>
            </a:extLst>
          </p:cNvPr>
          <p:cNvSpPr txBox="1"/>
          <p:nvPr/>
        </p:nvSpPr>
        <p:spPr>
          <a:xfrm>
            <a:off x="6055839" y="4225295"/>
            <a:ext cx="3428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Majority Vote Status</a:t>
            </a:r>
          </a:p>
          <a:p>
            <a:pPr algn="ctr"/>
            <a:endParaRPr lang="en-US" sz="8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------------------------------------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Reference         | status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|-------------------|--------------|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GNSS              | reject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(PI-0)        | valid 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(PI-1)        | valid        |</a:t>
            </a:r>
          </a:p>
          <a:p>
            <a:pPr algn="ctr"/>
            <a:r>
              <a:rPr lang="en-US" sz="800" dirty="0">
                <a:latin typeface="Consolas" panose="020B0609020204030204" pitchFamily="49" charset="0"/>
              </a:rPr>
              <a:t>        </a:t>
            </a:r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(PI-2)        | not-used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1–One Clock Outlier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CDC871-25A3-498A-9680-74555309F1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1731" y="850427"/>
            <a:ext cx="5559093" cy="538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Unit Under Test (UUT) is initially locked to GNSS reference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Industry standard testing device is added into the scenario injecting arbitrary time with dual PTP references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UUT rejects the higher priority reference (GNSS)  </a:t>
            </a:r>
          </a:p>
          <a:p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6AA42D-08B9-4D0F-9F94-DF616D8B4FF5}"/>
              </a:ext>
            </a:extLst>
          </p:cNvPr>
          <p:cNvSpPr/>
          <p:nvPr/>
        </p:nvSpPr>
        <p:spPr>
          <a:xfrm>
            <a:off x="6105703" y="1160190"/>
            <a:ext cx="2494524" cy="18840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2FB9DDA-B61D-4F1F-81A6-7BD8A865CAFB}"/>
              </a:ext>
            </a:extLst>
          </p:cNvPr>
          <p:cNvGrpSpPr/>
          <p:nvPr/>
        </p:nvGrpSpPr>
        <p:grpSpPr>
          <a:xfrm>
            <a:off x="4881966" y="2743737"/>
            <a:ext cx="6880733" cy="307777"/>
            <a:chOff x="576103" y="6036453"/>
            <a:chExt cx="7803578" cy="381707"/>
          </a:xfrm>
        </p:grpSpPr>
        <p:cxnSp>
          <p:nvCxnSpPr>
            <p:cNvPr id="54" name="Connecteur droit 8">
              <a:extLst>
                <a:ext uri="{FF2B5EF4-FFF2-40B4-BE49-F238E27FC236}">
                  <a16:creationId xmlns:a16="http://schemas.microsoft.com/office/drawing/2014/main" id="{F87E09A1-B9AA-42C4-92D3-2AEC31BA3A60}"/>
                </a:ext>
              </a:extLst>
            </p:cNvPr>
            <p:cNvCxnSpPr/>
            <p:nvPr/>
          </p:nvCxnSpPr>
          <p:spPr>
            <a:xfrm flipH="1">
              <a:off x="576103" y="6394925"/>
              <a:ext cx="7803578" cy="0"/>
            </a:xfrm>
            <a:prstGeom prst="line">
              <a:avLst/>
            </a:prstGeom>
            <a:ln>
              <a:solidFill>
                <a:schemeClr val="tx1"/>
              </a:solidFill>
              <a:head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ZoneTexte 75">
              <a:extLst>
                <a:ext uri="{FF2B5EF4-FFF2-40B4-BE49-F238E27FC236}">
                  <a16:creationId xmlns:a16="http://schemas.microsoft.com/office/drawing/2014/main" id="{719AB9AD-A6BB-417F-AE83-0E5078FFAD77}"/>
                </a:ext>
              </a:extLst>
            </p:cNvPr>
            <p:cNvSpPr txBox="1"/>
            <p:nvPr/>
          </p:nvSpPr>
          <p:spPr>
            <a:xfrm>
              <a:off x="7171517" y="6036453"/>
              <a:ext cx="1208164" cy="381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Time Offset</a:t>
              </a:r>
            </a:p>
          </p:txBody>
        </p:sp>
      </p:grpSp>
      <p:cxnSp>
        <p:nvCxnSpPr>
          <p:cNvPr id="59" name="Connecteur droit 17">
            <a:extLst>
              <a:ext uri="{FF2B5EF4-FFF2-40B4-BE49-F238E27FC236}">
                <a16:creationId xmlns:a16="http://schemas.microsoft.com/office/drawing/2014/main" id="{F3E2417B-D508-496A-9253-8A9666E8252E}"/>
              </a:ext>
            </a:extLst>
          </p:cNvPr>
          <p:cNvCxnSpPr>
            <a:cxnSpLocks/>
          </p:cNvCxnSpPr>
          <p:nvPr/>
        </p:nvCxnSpPr>
        <p:spPr>
          <a:xfrm flipH="1">
            <a:off x="6073947" y="2009655"/>
            <a:ext cx="3394" cy="1048330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30">
            <a:extLst>
              <a:ext uri="{FF2B5EF4-FFF2-40B4-BE49-F238E27FC236}">
                <a16:creationId xmlns:a16="http://schemas.microsoft.com/office/drawing/2014/main" id="{8F70634A-BBBC-472B-BAC4-E942EA62F768}"/>
              </a:ext>
            </a:extLst>
          </p:cNvPr>
          <p:cNvCxnSpPr>
            <a:cxnSpLocks/>
          </p:cNvCxnSpPr>
          <p:nvPr/>
        </p:nvCxnSpPr>
        <p:spPr>
          <a:xfrm flipH="1">
            <a:off x="8631530" y="1968016"/>
            <a:ext cx="9908" cy="985458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17">
            <a:extLst>
              <a:ext uri="{FF2B5EF4-FFF2-40B4-BE49-F238E27FC236}">
                <a16:creationId xmlns:a16="http://schemas.microsoft.com/office/drawing/2014/main" id="{B8FF31F5-AA7F-425F-B964-EA2ABC2EB997}"/>
              </a:ext>
            </a:extLst>
          </p:cNvPr>
          <p:cNvCxnSpPr>
            <a:cxnSpLocks/>
            <a:stCxn id="65" idx="1"/>
          </p:cNvCxnSpPr>
          <p:nvPr/>
        </p:nvCxnSpPr>
        <p:spPr>
          <a:xfrm>
            <a:off x="6105703" y="1258247"/>
            <a:ext cx="0" cy="1753985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30">
            <a:extLst>
              <a:ext uri="{FF2B5EF4-FFF2-40B4-BE49-F238E27FC236}">
                <a16:creationId xmlns:a16="http://schemas.microsoft.com/office/drawing/2014/main" id="{93F56843-FA92-4D69-BE51-EEFA975A1512}"/>
              </a:ext>
            </a:extLst>
          </p:cNvPr>
          <p:cNvCxnSpPr>
            <a:cxnSpLocks/>
            <a:stCxn id="65" idx="3"/>
          </p:cNvCxnSpPr>
          <p:nvPr/>
        </p:nvCxnSpPr>
        <p:spPr>
          <a:xfrm>
            <a:off x="8603622" y="1258247"/>
            <a:ext cx="0" cy="1774527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53D4B48E-6991-42B1-8142-1C307BB9237E}"/>
              </a:ext>
            </a:extLst>
          </p:cNvPr>
          <p:cNvSpPr/>
          <p:nvPr/>
        </p:nvSpPr>
        <p:spPr>
          <a:xfrm>
            <a:off x="6105703" y="1160190"/>
            <a:ext cx="2497920" cy="19611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PTP Client-1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C157D59-DBF9-4887-8114-E48FE796DE4E}"/>
              </a:ext>
            </a:extLst>
          </p:cNvPr>
          <p:cNvSpPr/>
          <p:nvPr/>
        </p:nvSpPr>
        <p:spPr>
          <a:xfrm>
            <a:off x="6105702" y="1869979"/>
            <a:ext cx="2497921" cy="1960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PTP Client-2</a:t>
            </a:r>
          </a:p>
        </p:txBody>
      </p:sp>
      <p:cxnSp>
        <p:nvCxnSpPr>
          <p:cNvPr id="21" name="Connecteur droit 30">
            <a:extLst>
              <a:ext uri="{FF2B5EF4-FFF2-40B4-BE49-F238E27FC236}">
                <a16:creationId xmlns:a16="http://schemas.microsoft.com/office/drawing/2014/main" id="{03ABBA43-8900-4117-9DBA-9192B22AAFDA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10735226" y="1943422"/>
            <a:ext cx="0" cy="1100847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5197E2BE-F0E9-4B0D-A749-7C5234559DA4}"/>
              </a:ext>
            </a:extLst>
          </p:cNvPr>
          <p:cNvSpPr/>
          <p:nvPr/>
        </p:nvSpPr>
        <p:spPr>
          <a:xfrm>
            <a:off x="9923405" y="1869980"/>
            <a:ext cx="811822" cy="1468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GNSS</a:t>
            </a:r>
          </a:p>
        </p:txBody>
      </p:sp>
      <p:cxnSp>
        <p:nvCxnSpPr>
          <p:cNvPr id="23" name="Connecteur droit 17">
            <a:extLst>
              <a:ext uri="{FF2B5EF4-FFF2-40B4-BE49-F238E27FC236}">
                <a16:creationId xmlns:a16="http://schemas.microsoft.com/office/drawing/2014/main" id="{A53AB8C7-555A-4674-92E7-01C307E66583}"/>
              </a:ext>
            </a:extLst>
          </p:cNvPr>
          <p:cNvCxnSpPr>
            <a:cxnSpLocks/>
          </p:cNvCxnSpPr>
          <p:nvPr/>
        </p:nvCxnSpPr>
        <p:spPr>
          <a:xfrm>
            <a:off x="9923405" y="1963979"/>
            <a:ext cx="0" cy="1068795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3FD8D6-698A-4AC6-A6FF-FBDA0DF69BDF}"/>
              </a:ext>
            </a:extLst>
          </p:cNvPr>
          <p:cNvSpPr/>
          <p:nvPr/>
        </p:nvSpPr>
        <p:spPr>
          <a:xfrm>
            <a:off x="7022790" y="4813174"/>
            <a:ext cx="1943657" cy="27102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42E2D4-9A67-4C63-9D7A-795F3656AB74}"/>
              </a:ext>
            </a:extLst>
          </p:cNvPr>
          <p:cNvSpPr txBox="1"/>
          <p:nvPr/>
        </p:nvSpPr>
        <p:spPr>
          <a:xfrm>
            <a:off x="5060731" y="3126773"/>
            <a:ext cx="75143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onsolas" panose="020B0609020204030204" pitchFamily="49" charset="0"/>
              </a:rPr>
              <a:t>Alarm Status</a:t>
            </a:r>
          </a:p>
          <a:p>
            <a:endParaRPr lang="en-US" sz="800" dirty="0">
              <a:latin typeface="Consolas" panose="020B0609020204030204" pitchFamily="49" charset="0"/>
            </a:endParaRPr>
          </a:p>
          <a:p>
            <a:r>
              <a:rPr lang="en-US" sz="800" dirty="0">
                <a:latin typeface="Consolas" panose="020B0609020204030204" pitchFamily="49" charset="0"/>
              </a:rPr>
              <a:t>-------------------------------------------------------------------------------------------------------------------</a:t>
            </a:r>
          </a:p>
          <a:p>
            <a:r>
              <a:rPr lang="en-US" sz="800" dirty="0">
                <a:latin typeface="Consolas" panose="020B0609020204030204" pitchFamily="49" charset="0"/>
              </a:rPr>
              <a:t>|ID |Severity|Date-Time          |Description                                                             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|---|--------|-------------------|--------------------------------------------------------------------------------|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|242|MINOR   |2021-10-08 03:10:20|GNSS input reference majority vote rejection                            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-------------------------------------------------------------------------------------------------------------------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ADEAEF-DAF7-4951-8741-A8B8108B8F71}"/>
              </a:ext>
            </a:extLst>
          </p:cNvPr>
          <p:cNvSpPr/>
          <p:nvPr/>
        </p:nvSpPr>
        <p:spPr>
          <a:xfrm>
            <a:off x="7022791" y="3682126"/>
            <a:ext cx="2665709" cy="27102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Consolas" panose="020B0609020204030204" pitchFamily="49" charset="0"/>
              </a:rPr>
              <a:t>| TOD-1             | not-used     |</a:t>
            </a:r>
          </a:p>
          <a:p>
            <a:pPr algn="ctr"/>
            <a:r>
              <a:rPr lang="en-US" sz="900" dirty="0"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900" dirty="0">
                <a:latin typeface="Consolas" panose="020B0609020204030204" pitchFamily="49" charset="0"/>
              </a:rPr>
              <a:t>d        |</a:t>
            </a:r>
          </a:p>
          <a:p>
            <a:pPr algn="ctr"/>
            <a:r>
              <a:rPr lang="en-US" sz="900" dirty="0">
                <a:latin typeface="Consolas" panose="020B0609020204030204" pitchFamily="49" charset="0"/>
              </a:rPr>
              <a:t>        ------------------------------------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AC67F4-0C80-4525-9176-6C7705DA7BF2}"/>
              </a:ext>
            </a:extLst>
          </p:cNvPr>
          <p:cNvSpPr txBox="1"/>
          <p:nvPr/>
        </p:nvSpPr>
        <p:spPr>
          <a:xfrm>
            <a:off x="410956" y="3609856"/>
            <a:ext cx="43287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onsolas" panose="020B0609020204030204" pitchFamily="49" charset="0"/>
              </a:rPr>
              <a:t>System Date and Time                   : 2021-10-08 02:00:32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Clock Time Status                      : LOCKED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Currently Selected Time Reference      : PTP Client (PI-1)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Time State Duration (min)              : 44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Clock Frequency Status                 : LOCKED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Currently Selected Frequency Reference : PTP Client (PI-1)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Frequency State Duration (min)         : 48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Uptime                          : 0 day(s) 1 hour(s) 7 minute(s) 4 second(s)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Timing Service Eth7 Mode               : PTP Client (PI-0)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Eth8 Mode               : PTP Client (PI-1)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Exp Mode 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Active Management Interface            : ETH1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Redundancy Mode Status                 : Stand-alone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Frequency Stability (MDEV ppb)         : 0.114922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Phase Stability (TDEV ns)              : 47.772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Active Alarms                          : 12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Frequency PQL                   : 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Operation Mode                         : gateway-clock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Last Config Time                       : 2021-10-10 05:25:29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Status                          : ok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C3A26DE-613C-4A64-8D3E-16FE8785D02A}"/>
              </a:ext>
            </a:extLst>
          </p:cNvPr>
          <p:cNvSpPr/>
          <p:nvPr/>
        </p:nvSpPr>
        <p:spPr>
          <a:xfrm>
            <a:off x="564429" y="3857734"/>
            <a:ext cx="3299081" cy="531567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Consolas" panose="020B0609020204030204" pitchFamily="49" charset="0"/>
              </a:rPr>
              <a:t>--------</a:t>
            </a:r>
          </a:p>
        </p:txBody>
      </p:sp>
    </p:spTree>
    <p:extLst>
      <p:ext uri="{BB962C8B-B14F-4D97-AF65-F5344CB8AC3E}">
        <p14:creationId xmlns:p14="http://schemas.microsoft.com/office/powerpoint/2010/main" val="78733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983C94-8DD9-402B-9A48-8DD593C4D84C}"/>
              </a:ext>
            </a:extLst>
          </p:cNvPr>
          <p:cNvSpPr txBox="1"/>
          <p:nvPr/>
        </p:nvSpPr>
        <p:spPr>
          <a:xfrm>
            <a:off x="2961277" y="3857178"/>
            <a:ext cx="3428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Majority Vote Status</a:t>
            </a:r>
          </a:p>
          <a:p>
            <a:pPr algn="ctr"/>
            <a:endParaRPr lang="en-US" sz="8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------------------------------------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Reference         | status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|-------------------|--------------|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GNSS              | valid 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(PI-0)        | valid 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(PI-1)        | valid 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PTP (PI-2)        | valid   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TOD-1             | not-used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|...................|..............|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| TOD-2             | not-used     |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        ------------------------------------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2–No Overlap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CDC871-25A3-498A-9680-74555309F1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1731" y="850427"/>
            <a:ext cx="5559093" cy="538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Third PTP reference sourced from House Time Scale is added to the setup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There is no intersection, therefore majority vote cannot be determined. All clocks are marked valid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Higher priority was set to the GNSS input which is now selected as system reference 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6AA42D-08B9-4D0F-9F94-DF616D8B4FF5}"/>
              </a:ext>
            </a:extLst>
          </p:cNvPr>
          <p:cNvSpPr/>
          <p:nvPr/>
        </p:nvSpPr>
        <p:spPr>
          <a:xfrm>
            <a:off x="6469688" y="1160190"/>
            <a:ext cx="2494524" cy="18840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2FB9DDA-B61D-4F1F-81A6-7BD8A865CAFB}"/>
              </a:ext>
            </a:extLst>
          </p:cNvPr>
          <p:cNvGrpSpPr/>
          <p:nvPr/>
        </p:nvGrpSpPr>
        <p:grpSpPr>
          <a:xfrm>
            <a:off x="5353233" y="2743737"/>
            <a:ext cx="6569262" cy="307777"/>
            <a:chOff x="576103" y="6036453"/>
            <a:chExt cx="7803578" cy="381707"/>
          </a:xfrm>
        </p:grpSpPr>
        <p:cxnSp>
          <p:nvCxnSpPr>
            <p:cNvPr id="54" name="Connecteur droit 8">
              <a:extLst>
                <a:ext uri="{FF2B5EF4-FFF2-40B4-BE49-F238E27FC236}">
                  <a16:creationId xmlns:a16="http://schemas.microsoft.com/office/drawing/2014/main" id="{F87E09A1-B9AA-42C4-92D3-2AEC31BA3A60}"/>
                </a:ext>
              </a:extLst>
            </p:cNvPr>
            <p:cNvCxnSpPr/>
            <p:nvPr/>
          </p:nvCxnSpPr>
          <p:spPr>
            <a:xfrm flipH="1">
              <a:off x="576103" y="6394925"/>
              <a:ext cx="7803578" cy="0"/>
            </a:xfrm>
            <a:prstGeom prst="line">
              <a:avLst/>
            </a:prstGeom>
            <a:ln>
              <a:solidFill>
                <a:schemeClr val="tx1"/>
              </a:solidFill>
              <a:head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ZoneTexte 75">
              <a:extLst>
                <a:ext uri="{FF2B5EF4-FFF2-40B4-BE49-F238E27FC236}">
                  <a16:creationId xmlns:a16="http://schemas.microsoft.com/office/drawing/2014/main" id="{719AB9AD-A6BB-417F-AE83-0E5078FFAD77}"/>
                </a:ext>
              </a:extLst>
            </p:cNvPr>
            <p:cNvSpPr txBox="1"/>
            <p:nvPr/>
          </p:nvSpPr>
          <p:spPr>
            <a:xfrm>
              <a:off x="7171517" y="6036453"/>
              <a:ext cx="1208164" cy="381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Time Offset</a:t>
              </a:r>
            </a:p>
          </p:txBody>
        </p:sp>
      </p:grpSp>
      <p:cxnSp>
        <p:nvCxnSpPr>
          <p:cNvPr id="59" name="Connecteur droit 17">
            <a:extLst>
              <a:ext uri="{FF2B5EF4-FFF2-40B4-BE49-F238E27FC236}">
                <a16:creationId xmlns:a16="http://schemas.microsoft.com/office/drawing/2014/main" id="{F3E2417B-D508-496A-9253-8A9666E8252E}"/>
              </a:ext>
            </a:extLst>
          </p:cNvPr>
          <p:cNvCxnSpPr>
            <a:cxnSpLocks/>
          </p:cNvCxnSpPr>
          <p:nvPr/>
        </p:nvCxnSpPr>
        <p:spPr>
          <a:xfrm flipH="1">
            <a:off x="6437932" y="2009655"/>
            <a:ext cx="3394" cy="1048330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30">
            <a:extLst>
              <a:ext uri="{FF2B5EF4-FFF2-40B4-BE49-F238E27FC236}">
                <a16:creationId xmlns:a16="http://schemas.microsoft.com/office/drawing/2014/main" id="{8F70634A-BBBC-472B-BAC4-E942EA62F768}"/>
              </a:ext>
            </a:extLst>
          </p:cNvPr>
          <p:cNvCxnSpPr>
            <a:cxnSpLocks/>
          </p:cNvCxnSpPr>
          <p:nvPr/>
        </p:nvCxnSpPr>
        <p:spPr>
          <a:xfrm flipH="1">
            <a:off x="8995515" y="1968016"/>
            <a:ext cx="9908" cy="985458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17">
            <a:extLst>
              <a:ext uri="{FF2B5EF4-FFF2-40B4-BE49-F238E27FC236}">
                <a16:creationId xmlns:a16="http://schemas.microsoft.com/office/drawing/2014/main" id="{B8FF31F5-AA7F-425F-B964-EA2ABC2EB997}"/>
              </a:ext>
            </a:extLst>
          </p:cNvPr>
          <p:cNvCxnSpPr>
            <a:cxnSpLocks/>
            <a:stCxn id="65" idx="1"/>
          </p:cNvCxnSpPr>
          <p:nvPr/>
        </p:nvCxnSpPr>
        <p:spPr>
          <a:xfrm>
            <a:off x="6469688" y="1258247"/>
            <a:ext cx="0" cy="1753985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30">
            <a:extLst>
              <a:ext uri="{FF2B5EF4-FFF2-40B4-BE49-F238E27FC236}">
                <a16:creationId xmlns:a16="http://schemas.microsoft.com/office/drawing/2014/main" id="{93F56843-FA92-4D69-BE51-EEFA975A1512}"/>
              </a:ext>
            </a:extLst>
          </p:cNvPr>
          <p:cNvCxnSpPr>
            <a:cxnSpLocks/>
            <a:stCxn id="65" idx="3"/>
          </p:cNvCxnSpPr>
          <p:nvPr/>
        </p:nvCxnSpPr>
        <p:spPr>
          <a:xfrm>
            <a:off x="8967607" y="1258247"/>
            <a:ext cx="0" cy="1774527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53D4B48E-6991-42B1-8142-1C307BB9237E}"/>
              </a:ext>
            </a:extLst>
          </p:cNvPr>
          <p:cNvSpPr/>
          <p:nvPr/>
        </p:nvSpPr>
        <p:spPr>
          <a:xfrm>
            <a:off x="6469688" y="1160190"/>
            <a:ext cx="2497920" cy="19611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PTP Client-1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C157D59-DBF9-4887-8114-E48FE796DE4E}"/>
              </a:ext>
            </a:extLst>
          </p:cNvPr>
          <p:cNvSpPr/>
          <p:nvPr/>
        </p:nvSpPr>
        <p:spPr>
          <a:xfrm>
            <a:off x="6469687" y="1869979"/>
            <a:ext cx="2497921" cy="1960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PTP Client-2</a:t>
            </a:r>
          </a:p>
        </p:txBody>
      </p:sp>
      <p:cxnSp>
        <p:nvCxnSpPr>
          <p:cNvPr id="21" name="Connecteur droit 30">
            <a:extLst>
              <a:ext uri="{FF2B5EF4-FFF2-40B4-BE49-F238E27FC236}">
                <a16:creationId xmlns:a16="http://schemas.microsoft.com/office/drawing/2014/main" id="{03ABBA43-8900-4117-9DBA-9192B22AAFDA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11099211" y="1943422"/>
            <a:ext cx="0" cy="1100847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5197E2BE-F0E9-4B0D-A749-7C5234559DA4}"/>
              </a:ext>
            </a:extLst>
          </p:cNvPr>
          <p:cNvSpPr/>
          <p:nvPr/>
        </p:nvSpPr>
        <p:spPr>
          <a:xfrm>
            <a:off x="10287390" y="1869980"/>
            <a:ext cx="811822" cy="1468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GNSS</a:t>
            </a:r>
          </a:p>
        </p:txBody>
      </p:sp>
      <p:cxnSp>
        <p:nvCxnSpPr>
          <p:cNvPr id="23" name="Connecteur droit 17">
            <a:extLst>
              <a:ext uri="{FF2B5EF4-FFF2-40B4-BE49-F238E27FC236}">
                <a16:creationId xmlns:a16="http://schemas.microsoft.com/office/drawing/2014/main" id="{A53AB8C7-555A-4674-92E7-01C307E66583}"/>
              </a:ext>
            </a:extLst>
          </p:cNvPr>
          <p:cNvCxnSpPr>
            <a:cxnSpLocks/>
          </p:cNvCxnSpPr>
          <p:nvPr/>
        </p:nvCxnSpPr>
        <p:spPr>
          <a:xfrm>
            <a:off x="10287390" y="1963979"/>
            <a:ext cx="0" cy="1068795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3FD8D6-698A-4AC6-A6FF-FBDA0DF69BDF}"/>
              </a:ext>
            </a:extLst>
          </p:cNvPr>
          <p:cNvSpPr/>
          <p:nvPr/>
        </p:nvSpPr>
        <p:spPr>
          <a:xfrm>
            <a:off x="3898031" y="4431569"/>
            <a:ext cx="2008779" cy="100156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ADEAEF-DAF7-4951-8741-A8B8108B8F71}"/>
              </a:ext>
            </a:extLst>
          </p:cNvPr>
          <p:cNvSpPr/>
          <p:nvPr/>
        </p:nvSpPr>
        <p:spPr>
          <a:xfrm>
            <a:off x="691388" y="5736553"/>
            <a:ext cx="1314965" cy="27102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Consolas" panose="020B0609020204030204" pitchFamily="49" charset="0"/>
              </a:rPr>
              <a:t>|</a:t>
            </a:r>
          </a:p>
          <a:p>
            <a:pPr algn="ctr"/>
            <a:r>
              <a:rPr lang="en-US" sz="900" dirty="0">
                <a:latin typeface="Consolas" panose="020B0609020204030204" pitchFamily="49" charset="0"/>
              </a:rPr>
              <a:t>------------------------------------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AC67F4-0C80-4525-9176-6C7705DA7BF2}"/>
              </a:ext>
            </a:extLst>
          </p:cNvPr>
          <p:cNvSpPr txBox="1"/>
          <p:nvPr/>
        </p:nvSpPr>
        <p:spPr>
          <a:xfrm>
            <a:off x="7072160" y="3098990"/>
            <a:ext cx="432874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onsolas" panose="020B0609020204030204" pitchFamily="49" charset="0"/>
              </a:rPr>
              <a:t>System Name                            : TimeProvider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Serial Number                          : SCA20070010F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Date and Time                   : 2021-10-10 21:25:50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Clock Time Status                      : LOCKED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Currently Selected Time Reference      : GNSS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Time State Duration (min)              : 832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Clock Frequency Status                 : LOCKED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Currently Selected Frequency Reference : GNSS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Frequency State Duration (min)         : 832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Uptime                          : 0 day(s) 14 hour(s) 42 minute(s) 45 second(s)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Eth1 Mode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Eth2 Mode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Eth3 Mode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Eth4 Mode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Eth5 Mode               : PTP Client (PI-2)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Eth6 Mode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Eth7 Mode               : PTP Client (PI-0)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Eth8 Mode               : PTP Client (PI-1)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Timing Service Exp Mode                : NONE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Active Management Interface            : ETH1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Redundancy Mode Status                 : Stand-alone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Frequency Stability (MDEV ppb)         : 0.007607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Phase Stability (TDEV ns)              : 3.162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Active Alarms                          : 0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Frequency PQL                   : 1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Operation Mode                         : gateway-clock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Last Config Time                       : 2021-10-08 04:07:24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System Status                          : ok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2C3A26DE-613C-4A64-8D3E-16FE8785D02A}"/>
              </a:ext>
            </a:extLst>
          </p:cNvPr>
          <p:cNvSpPr/>
          <p:nvPr/>
        </p:nvSpPr>
        <p:spPr>
          <a:xfrm>
            <a:off x="7234085" y="3500063"/>
            <a:ext cx="3299081" cy="62719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 dirty="0">
              <a:latin typeface="Consolas" panose="020B0609020204030204" pitchFamily="49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679221E-9DCB-491E-A2D1-AD693934D6BD}"/>
              </a:ext>
            </a:extLst>
          </p:cNvPr>
          <p:cNvSpPr txBox="1"/>
          <p:nvPr/>
        </p:nvSpPr>
        <p:spPr>
          <a:xfrm>
            <a:off x="136660" y="3934123"/>
            <a:ext cx="34282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latin typeface="Consolas" panose="020B0609020204030204" pitchFamily="49" charset="0"/>
              </a:rPr>
              <a:t>Reference Criteria                     : priority</a:t>
            </a:r>
          </a:p>
          <a:p>
            <a:r>
              <a:rPr lang="en-US" sz="800" dirty="0">
                <a:latin typeface="Consolas" panose="020B0609020204030204" pitchFamily="49" charset="0"/>
              </a:rPr>
              <a:t>Reference Switch Mode                  : auto-return</a:t>
            </a:r>
          </a:p>
          <a:p>
            <a:endParaRPr lang="en-US" sz="800" dirty="0">
              <a:latin typeface="Consolas" panose="020B0609020204030204" pitchFamily="49" charset="0"/>
            </a:endParaRPr>
          </a:p>
          <a:p>
            <a:endParaRPr lang="en-US" sz="800" dirty="0">
              <a:latin typeface="Consolas" panose="020B0609020204030204" pitchFamily="49" charset="0"/>
            </a:endParaRPr>
          </a:p>
          <a:p>
            <a:r>
              <a:rPr lang="en-US" sz="800" dirty="0">
                <a:latin typeface="Consolas" panose="020B0609020204030204" pitchFamily="49" charset="0"/>
              </a:rPr>
              <a:t>Operation Mode                         : gateway-clock</a:t>
            </a:r>
          </a:p>
          <a:p>
            <a:r>
              <a:rPr lang="en-US" sz="800" dirty="0">
                <a:latin typeface="Consolas" panose="020B0609020204030204" pitchFamily="49" charset="0"/>
              </a:rPr>
              <a:t>Majority-Vote Mode                     : enable</a:t>
            </a:r>
          </a:p>
          <a:p>
            <a:r>
              <a:rPr lang="en-US" sz="800" dirty="0">
                <a:latin typeface="Consolas" panose="020B0609020204030204" pitchFamily="49" charset="0"/>
              </a:rPr>
              <a:t>Majority-Vote Threshold                : 1000 ns</a:t>
            </a:r>
          </a:p>
          <a:p>
            <a:endParaRPr lang="en-US" sz="800" dirty="0">
              <a:latin typeface="Consolas" panose="020B0609020204030204" pitchFamily="49" charset="0"/>
            </a:endParaRPr>
          </a:p>
          <a:p>
            <a:r>
              <a:rPr lang="en-US" sz="800" dirty="0">
                <a:latin typeface="Consolas" panose="020B0609020204030204" pitchFamily="49" charset="0"/>
              </a:rPr>
              <a:t>Time Reference Config</a:t>
            </a:r>
          </a:p>
          <a:p>
            <a:endParaRPr lang="en-US" sz="800" dirty="0">
              <a:latin typeface="Consolas" panose="020B0609020204030204" pitchFamily="49" charset="0"/>
            </a:endParaRPr>
          </a:p>
          <a:p>
            <a:r>
              <a:rPr lang="en-US" sz="800" dirty="0">
                <a:latin typeface="Consolas" panose="020B0609020204030204" pitchFamily="49" charset="0"/>
              </a:rPr>
              <a:t>        ------------------------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 Reference | Priority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|-----------|----------|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 GNSS      | 1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|...........|..........|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 PTP       | 2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|...........|..........|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 TOD-1     | 4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|...........|..........|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| TOD-2     | 4        |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------------------------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A27BCF3-760D-4C49-A916-43D79CEB9981}"/>
              </a:ext>
            </a:extLst>
          </p:cNvPr>
          <p:cNvSpPr/>
          <p:nvPr/>
        </p:nvSpPr>
        <p:spPr>
          <a:xfrm>
            <a:off x="136661" y="3957231"/>
            <a:ext cx="3112397" cy="115771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Consolas" panose="020B0609020204030204" pitchFamily="49" charset="0"/>
              </a:rPr>
              <a:t>|</a:t>
            </a:r>
          </a:p>
          <a:p>
            <a:pPr algn="ctr"/>
            <a:r>
              <a:rPr lang="en-US" sz="900" dirty="0">
                <a:latin typeface="Consolas" panose="020B0609020204030204" pitchFamily="49" charset="0"/>
              </a:rPr>
              <a:t>------------------------------------</a:t>
            </a:r>
          </a:p>
        </p:txBody>
      </p:sp>
      <p:cxnSp>
        <p:nvCxnSpPr>
          <p:cNvPr id="41" name="Connecteur droit 17">
            <a:extLst>
              <a:ext uri="{FF2B5EF4-FFF2-40B4-BE49-F238E27FC236}">
                <a16:creationId xmlns:a16="http://schemas.microsoft.com/office/drawing/2014/main" id="{CE98A097-408E-4C20-BBCE-FE1B9BE5179F}"/>
              </a:ext>
            </a:extLst>
          </p:cNvPr>
          <p:cNvCxnSpPr>
            <a:cxnSpLocks/>
            <a:stCxn id="44" idx="1"/>
          </p:cNvCxnSpPr>
          <p:nvPr/>
        </p:nvCxnSpPr>
        <p:spPr>
          <a:xfrm>
            <a:off x="9749778" y="1619548"/>
            <a:ext cx="0" cy="1392684"/>
          </a:xfrm>
          <a:prstGeom prst="line">
            <a:avLst/>
          </a:prstGeom>
          <a:ln>
            <a:solidFill>
              <a:srgbClr val="FF0000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30">
            <a:extLst>
              <a:ext uri="{FF2B5EF4-FFF2-40B4-BE49-F238E27FC236}">
                <a16:creationId xmlns:a16="http://schemas.microsoft.com/office/drawing/2014/main" id="{1E72AD77-A3BE-4C24-8ADB-E2028CDABDF1}"/>
              </a:ext>
            </a:extLst>
          </p:cNvPr>
          <p:cNvCxnSpPr>
            <a:cxnSpLocks/>
            <a:stCxn id="44" idx="3"/>
          </p:cNvCxnSpPr>
          <p:nvPr/>
        </p:nvCxnSpPr>
        <p:spPr>
          <a:xfrm>
            <a:off x="11583307" y="1619548"/>
            <a:ext cx="23866" cy="1438437"/>
          </a:xfrm>
          <a:prstGeom prst="line">
            <a:avLst/>
          </a:prstGeom>
          <a:ln>
            <a:solidFill>
              <a:srgbClr val="0000FF"/>
            </a:solidFill>
            <a:prstDash val="sysDash"/>
            <a:head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F3145A40-3464-4951-94BC-14535D50EDF4}"/>
              </a:ext>
            </a:extLst>
          </p:cNvPr>
          <p:cNvSpPr/>
          <p:nvPr/>
        </p:nvSpPr>
        <p:spPr>
          <a:xfrm>
            <a:off x="9749778" y="1524814"/>
            <a:ext cx="1833529" cy="1894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PTP Client-3</a:t>
            </a:r>
          </a:p>
        </p:txBody>
      </p:sp>
    </p:spTree>
    <p:extLst>
      <p:ext uri="{BB962C8B-B14F-4D97-AF65-F5344CB8AC3E}">
        <p14:creationId xmlns:p14="http://schemas.microsoft.com/office/powerpoint/2010/main" val="3235121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404D-FD60-4D6E-B175-F9FD47D7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Introduction of Various Redundancy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CD16-99EE-4BA7-A1AB-00B556E524E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48734" y="929269"/>
            <a:ext cx="5685394" cy="5498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+mj-lt"/>
              </a:rPr>
              <a:t>Geographical Redundancy/Network Redundancy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b="0" dirty="0">
              <a:latin typeface="+mj-lt"/>
            </a:endParaRP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Two or more PTP server units are deployed in separate locations in the network, same profile and same domain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According to BMCA or A-BMCA: PTP clients will connect to the lower priority GM in case of a fail-over scenario or attributes degradation 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latin typeface="+mj-lt"/>
              </a:rPr>
              <a:t>PTP server units are not synchronized and are not configured similarly. This is a plain fail-over network redundancy</a:t>
            </a:r>
          </a:p>
          <a:p>
            <a:pPr marL="0" indent="0">
              <a:buNone/>
            </a:pPr>
            <a:endParaRPr lang="en-US" sz="2399" dirty="0">
              <a:latin typeface="+mj-lt"/>
            </a:endParaRPr>
          </a:p>
          <a:p>
            <a:pPr marL="301661" lvl="1" indent="0">
              <a:buNone/>
            </a:pPr>
            <a:endParaRPr lang="en-US" sz="2665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6FCA4A8-CA72-400F-BD16-D3A7BC9E9292}"/>
              </a:ext>
            </a:extLst>
          </p:cNvPr>
          <p:cNvGrpSpPr/>
          <p:nvPr/>
        </p:nvGrpSpPr>
        <p:grpSpPr>
          <a:xfrm>
            <a:off x="5983550" y="1307473"/>
            <a:ext cx="5772620" cy="2231082"/>
            <a:chOff x="5861355" y="986258"/>
            <a:chExt cx="6327470" cy="26396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9A569152-97F2-4C6F-A6F7-6B1D611BA9FA}"/>
                </a:ext>
              </a:extLst>
            </p:cNvPr>
            <p:cNvSpPr/>
            <p:nvPr/>
          </p:nvSpPr>
          <p:spPr>
            <a:xfrm>
              <a:off x="6684833" y="3157911"/>
              <a:ext cx="985421" cy="4680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B91E914A-15EB-40A2-AB7A-B4CA56BFA1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1355" y="986258"/>
              <a:ext cx="2261713" cy="226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EDEBC3B1-C1D0-49FD-A874-41D5A8CACD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0048" y="997146"/>
              <a:ext cx="2261713" cy="226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0DBC0722-E802-45C0-92CC-28467C56BD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3501" y="1592969"/>
              <a:ext cx="3209553" cy="12394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DBBE94D4-5EF7-44B3-9ED3-5F47D1B9EFCC}"/>
                </a:ext>
              </a:extLst>
            </p:cNvPr>
            <p:cNvSpPr/>
            <p:nvPr/>
          </p:nvSpPr>
          <p:spPr>
            <a:xfrm>
              <a:off x="8034459" y="3155624"/>
              <a:ext cx="985421" cy="4680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1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BB30CF47-9A06-4665-AC2F-D44160301794}"/>
                </a:ext>
              </a:extLst>
            </p:cNvPr>
            <p:cNvSpPr/>
            <p:nvPr/>
          </p:nvSpPr>
          <p:spPr>
            <a:xfrm>
              <a:off x="9400961" y="3155624"/>
              <a:ext cx="985421" cy="4680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3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048E9BF-E656-4788-9B67-0AEDBB16FBD3}"/>
                </a:ext>
              </a:extLst>
            </p:cNvPr>
            <p:cNvSpPr/>
            <p:nvPr/>
          </p:nvSpPr>
          <p:spPr>
            <a:xfrm>
              <a:off x="11167262" y="3157911"/>
              <a:ext cx="1021563" cy="4680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/>
                <a:t>PTP Client n</a:t>
              </a:r>
            </a:p>
          </p:txBody>
        </p:sp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AC4B797D-2D05-47AD-A729-02D2F807EE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7023" y="3275338"/>
              <a:ext cx="78088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6AAAEAF-74E8-40FA-AF2D-A4BDA8E655EB}"/>
                </a:ext>
              </a:extLst>
            </p:cNvPr>
            <p:cNvCxnSpPr>
              <a:cxnSpLocks/>
              <a:stCxn id="5" idx="0"/>
            </p:cNvCxnSpPr>
            <p:nvPr/>
          </p:nvCxnSpPr>
          <p:spPr>
            <a:xfrm flipV="1">
              <a:off x="7177544" y="2707689"/>
              <a:ext cx="315209" cy="45022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002CEDEA-EDEB-4430-96BD-8BCA671742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4681" y="2712386"/>
              <a:ext cx="315209" cy="45022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36EC3D0-768B-49E3-AF23-71101C3C0D3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583053" y="2707689"/>
              <a:ext cx="187295" cy="454919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1E4B654C-1B74-40C6-BE10-B780B34975B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080353" y="2680940"/>
              <a:ext cx="1582346" cy="493456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26E3BEED-09F7-4150-B381-9DDE68DF76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10048" y="1259472"/>
              <a:ext cx="740610" cy="700902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F4BDDBB2-9CB9-40BE-85AF-A4A117011BC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083501" y="1249431"/>
              <a:ext cx="861247" cy="710943"/>
            </a:xfrm>
            <a:prstGeom prst="straightConnector1">
              <a:avLst/>
            </a:prstGeom>
            <a:ln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4053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9.2"/>
</p:tagLst>
</file>

<file path=ppt/theme/theme1.xml><?xml version="1.0" encoding="utf-8"?>
<a:theme xmlns:a="http://schemas.openxmlformats.org/drawingml/2006/main" name="Office Theme">
  <a:themeElements>
    <a:clrScheme name="03122020a">
      <a:dk1>
        <a:srgbClr val="0A0B0F"/>
      </a:dk1>
      <a:lt1>
        <a:srgbClr val="FFFFFF"/>
      </a:lt1>
      <a:dk2>
        <a:srgbClr val="FFFFFF"/>
      </a:dk2>
      <a:lt2>
        <a:srgbClr val="1D9CE5"/>
      </a:lt2>
      <a:accent1>
        <a:srgbClr val="0E3689"/>
      </a:accent1>
      <a:accent2>
        <a:srgbClr val="FD7F20"/>
      </a:accent2>
      <a:accent3>
        <a:srgbClr val="1D9CE4"/>
      </a:accent3>
      <a:accent4>
        <a:srgbClr val="5EBF33"/>
      </a:accent4>
      <a:accent5>
        <a:srgbClr val="702076"/>
      </a:accent5>
      <a:accent6>
        <a:srgbClr val="FFD53A"/>
      </a:accent6>
      <a:hlink>
        <a:srgbClr val="45A8C4"/>
      </a:hlink>
      <a:folHlink>
        <a:srgbClr val="45A8C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60000"/>
            <a:lumOff val="40000"/>
          </a:schemeClr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edd0546-7ed9-4f56-9e74-568c7d632418" xsi:nil="true"/>
    <lcf76f155ced4ddcb4097134ff3c332f xmlns="4041a2fb-964b-48e7-87f6-f2e9cf9f4b9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00F5C474C9AC4CA64E27266A3C5A5B" ma:contentTypeVersion="16" ma:contentTypeDescription="Create a new document." ma:contentTypeScope="" ma:versionID="1f6a1798de46c0ce5c8f81a872e13e6f">
  <xsd:schema xmlns:xsd="http://www.w3.org/2001/XMLSchema" xmlns:xs="http://www.w3.org/2001/XMLSchema" xmlns:p="http://schemas.microsoft.com/office/2006/metadata/properties" xmlns:ns2="4041a2fb-964b-48e7-87f6-f2e9cf9f4b9a" xmlns:ns3="9edd0546-7ed9-4f56-9e74-568c7d632418" targetNamespace="http://schemas.microsoft.com/office/2006/metadata/properties" ma:root="true" ma:fieldsID="69807354e150bfbadd2ce3ee68887d9f" ns2:_="" ns3:_="">
    <xsd:import namespace="4041a2fb-964b-48e7-87f6-f2e9cf9f4b9a"/>
    <xsd:import namespace="9edd0546-7ed9-4f56-9e74-568c7d632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41a2fb-964b-48e7-87f6-f2e9cf9f4b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453ee4a-7f1a-4dcc-b033-f5adea831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d0546-7ed9-4f56-9e74-568c7d6324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e520a87-30d0-41fe-b891-689db213a333}" ma:internalName="TaxCatchAll" ma:showField="CatchAllData" ma:web="9edd0546-7ed9-4f56-9e74-568c7d6324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774815-801A-4D0C-AAC8-304A8EA5EAE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A04688-1423-415F-B23D-F9D29BE030FD}"/>
</file>

<file path=customXml/itemProps3.xml><?xml version="1.0" encoding="utf-8"?>
<ds:datastoreItem xmlns:ds="http://schemas.openxmlformats.org/officeDocument/2006/customXml" ds:itemID="{0CE24DD7-9317-4AD8-82D4-5A6998DA79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14237</TotalTime>
  <Words>2007</Words>
  <Application>Microsoft Office PowerPoint</Application>
  <PresentationFormat>Custom</PresentationFormat>
  <Paragraphs>336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Consolas</vt:lpstr>
      <vt:lpstr>Symbol</vt:lpstr>
      <vt:lpstr>Wingdings 3</vt:lpstr>
      <vt:lpstr>Office Theme</vt:lpstr>
      <vt:lpstr>          Various Methods for Attaining a Resilient and Secure Timing Architecture </vt:lpstr>
      <vt:lpstr>Agenda</vt:lpstr>
      <vt:lpstr>Resilient Global BMCA (G-BMCA) Algorithm</vt:lpstr>
      <vt:lpstr>Resilient Global BMCA Advantages</vt:lpstr>
      <vt:lpstr>Majority Vote Algorithm Essentials</vt:lpstr>
      <vt:lpstr>Majority Vote Algorithm–How? </vt:lpstr>
      <vt:lpstr>Example 1–One Clock Outlier </vt:lpstr>
      <vt:lpstr>Example 2–No Overlap</vt:lpstr>
      <vt:lpstr>Introduction of Various Redundancy Schemes</vt:lpstr>
      <vt:lpstr>Active Standby Redundancy </vt:lpstr>
      <vt:lpstr>Active-Active Redundancy</vt:lpstr>
      <vt:lpstr>Active-Active Redundancy (Contd.)</vt:lpstr>
      <vt:lpstr>Summary</vt:lpstr>
      <vt:lpstr>Thank you</vt:lpstr>
    </vt:vector>
  </TitlesOfParts>
  <Company>SMSC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 2020</dc:title>
  <dc:creator>Michael Wikan</dc:creator>
  <cp:lastModifiedBy>Eran Gilat - C31797</cp:lastModifiedBy>
  <cp:revision>236</cp:revision>
  <dcterms:created xsi:type="dcterms:W3CDTF">2019-09-10T21:33:18Z</dcterms:created>
  <dcterms:modified xsi:type="dcterms:W3CDTF">2022-05-12T13:27:06Z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8fbba442-8e62-441a-8a37-77e419e57804</vt:lpwstr>
  </property>
  <property fmtid="{D5CDD505-2E9C-101B-9397-08002B2CF9AE}" pid="3" name="ContentTypeId">
    <vt:lpwstr>0x0101009D00F5C474C9AC4CA64E27266A3C5A5B</vt:lpwstr>
  </property>
</Properties>
</file>