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98" r:id="rId4"/>
    <p:sldMasterId id="2147483712" r:id="rId5"/>
    <p:sldMasterId id="2147483784" r:id="rId6"/>
    <p:sldMasterId id="2147483855" r:id="rId7"/>
  </p:sldMasterIdLst>
  <p:notesMasterIdLst>
    <p:notesMasterId r:id="rId31"/>
  </p:notesMasterIdLst>
  <p:sldIdLst>
    <p:sldId id="1140" r:id="rId8"/>
    <p:sldId id="5588" r:id="rId9"/>
    <p:sldId id="5696" r:id="rId10"/>
    <p:sldId id="337" r:id="rId11"/>
    <p:sldId id="5616" r:id="rId12"/>
    <p:sldId id="339" r:id="rId13"/>
    <p:sldId id="5618" r:id="rId14"/>
    <p:sldId id="5699" r:id="rId15"/>
    <p:sldId id="5619" r:id="rId16"/>
    <p:sldId id="5620" r:id="rId17"/>
    <p:sldId id="5701" r:id="rId18"/>
    <p:sldId id="5599" r:id="rId19"/>
    <p:sldId id="5697" r:id="rId20"/>
    <p:sldId id="5693" r:id="rId21"/>
    <p:sldId id="5645" r:id="rId22"/>
    <p:sldId id="5656" r:id="rId23"/>
    <p:sldId id="5698" r:id="rId24"/>
    <p:sldId id="1287" r:id="rId25"/>
    <p:sldId id="1186" r:id="rId26"/>
    <p:sldId id="5694" r:id="rId27"/>
    <p:sldId id="1306" r:id="rId28"/>
    <p:sldId id="1256" r:id="rId29"/>
    <p:sldId id="1255" r:id="rId30"/>
  </p:sldIdLst>
  <p:sldSz cx="9144000" cy="5143500" type="screen16x9"/>
  <p:notesSz cx="6858000" cy="9144000"/>
  <p:embeddedFontLst>
    <p:embeddedFont>
      <p:font typeface="Abadi" panose="020B0604020202020204" charset="0"/>
      <p:regular r:id="rId32"/>
    </p:embeddedFont>
    <p:embeddedFont>
      <p:font typeface="Abadi Extra Light" panose="020B0604020202020204" charset="0"/>
      <p:regular r:id="rId33"/>
    </p:embeddedFont>
    <p:embeddedFont>
      <p:font typeface="Avenir" panose="020B0604020202020204" charset="0"/>
      <p:regular r:id="rId34"/>
      <p:italic r:id="rId35"/>
    </p:embeddedFont>
    <p:embeddedFont>
      <p:font typeface="Avenir Next LT Pro"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BEE833-BDD1-5A85-5600-143AF79A2AE1}" name="Tyler Reid" initials="TR" userId="S::tyler@xonaspace.com::3b2ddd4c-34d6-4913-9b57-dcf6b2e0b0fb" providerId="AD"/>
  <p188:author id="{23D3B53F-683E-5277-0FB3-59E3FA863660}" name="Jaime Jaramillo" initials="JJ" userId="S::jaime@xonaspace.com::d9f209b7-a553-4a8b-b6c4-41b8468c83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ul Tarantino" initials="PT" lastIdx="3" clrIdx="0">
    <p:extLst>
      <p:ext uri="{19B8F6BF-5375-455C-9EA6-DF929625EA0E}">
        <p15:presenceInfo xmlns:p15="http://schemas.microsoft.com/office/powerpoint/2012/main" userId="S::paul@xonaspace.com::3fd9794c-ca0a-4edf-8bf5-80e84178d1a1" providerId="AD"/>
      </p:ext>
    </p:extLst>
  </p:cmAuthor>
  <p:cmAuthor id="2" name="Tyler" initials="T" lastIdx="1" clrIdx="1">
    <p:extLst>
      <p:ext uri="{19B8F6BF-5375-455C-9EA6-DF929625EA0E}">
        <p15:presenceInfo xmlns:p15="http://schemas.microsoft.com/office/powerpoint/2012/main" userId="Tyler" providerId="None"/>
      </p:ext>
    </p:extLst>
  </p:cmAuthor>
  <p:cmAuthor id="3" name="Andrew Neish" initials="AN" lastIdx="8" clrIdx="2">
    <p:extLst>
      <p:ext uri="{19B8F6BF-5375-455C-9EA6-DF929625EA0E}">
        <p15:presenceInfo xmlns:p15="http://schemas.microsoft.com/office/powerpoint/2012/main" userId="S::andrew@xonaspace.com::85c4659b-7c4a-4f18-bca5-fbe51e2485a6" providerId="AD"/>
      </p:ext>
    </p:extLst>
  </p:cmAuthor>
  <p:cmAuthor id="4" name="Brian Manning" initials="BM" lastIdx="2" clrIdx="3">
    <p:extLst>
      <p:ext uri="{19B8F6BF-5375-455C-9EA6-DF929625EA0E}">
        <p15:presenceInfo xmlns:p15="http://schemas.microsoft.com/office/powerpoint/2012/main" userId="S::brian@xonaspace.com::bbe1b062-9b6c-4486-8b97-06de3add824b" providerId="AD"/>
      </p:ext>
    </p:extLst>
  </p:cmAuthor>
  <p:cmAuthor id="5" name="Tyler Reid" initials="TR" lastIdx="6" clrIdx="4">
    <p:extLst>
      <p:ext uri="{19B8F6BF-5375-455C-9EA6-DF929625EA0E}">
        <p15:presenceInfo xmlns:p15="http://schemas.microsoft.com/office/powerpoint/2012/main" userId="Tyler Reid" providerId="None"/>
      </p:ext>
    </p:extLst>
  </p:cmAuthor>
  <p:cmAuthor id="6" name="Tyler Reid" initials="" lastIdx="1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B9B2"/>
    <a:srgbClr val="2AABA8"/>
    <a:srgbClr val="548235"/>
    <a:srgbClr val="01ABFF"/>
    <a:srgbClr val="01598C"/>
    <a:srgbClr val="BDBDBD"/>
    <a:srgbClr val="C1B9B7"/>
    <a:srgbClr val="4F5862"/>
    <a:srgbClr val="FFC905"/>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8E1CD9-CBA3-482F-AEFF-1E46B5397FC1}" v="55" dt="2022-05-10T17:35:30.236"/>
  </p1510:revLst>
</p1510:revInfo>
</file>

<file path=ppt/tableStyles.xml><?xml version="1.0" encoding="utf-8"?>
<a:tblStyleLst xmlns:a="http://schemas.openxmlformats.org/drawingml/2006/main" def="{606E6BC9-8468-421E-AA5F-2FCD8454601D}">
  <a:tblStyle styleId="{606E6BC9-8468-421E-AA5F-2FCD8454601D}"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775" autoAdjust="0"/>
  </p:normalViewPr>
  <p:slideViewPr>
    <p:cSldViewPr snapToGrid="0">
      <p:cViewPr varScale="1">
        <p:scale>
          <a:sx n="59" d="100"/>
          <a:sy n="59" d="100"/>
        </p:scale>
        <p:origin x="1464"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for the kind introduction and for the invitation to speak here today, it is an </a:t>
            </a:r>
            <a:r>
              <a:rPr lang="en-US" err="1"/>
              <a:t>honour</a:t>
            </a:r>
            <a:r>
              <a:rPr lang="en-US"/>
              <a:t> to be here with all of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a:t>
            </a:r>
            <a:r>
              <a:rPr lang="en-CA" err="1"/>
              <a:t>oday</a:t>
            </a:r>
            <a:r>
              <a:rPr lang="en-CA"/>
              <a:t>, I’m excited to talk about commercial LEO PNT satellites and the potential benefits that can bring specifically to the timing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B2658-5ADF-48A3-9E91-4EFFF2AB02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186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In 2016, this was just over 1400</a:t>
            </a:r>
          </a:p>
          <a:p>
            <a:r>
              <a:rPr lang="en-CA" dirty="0"/>
              <a:t>You can see some groups, where about half were in GEO, half in LEO, and about 100 in MEO which represents the navigation satellites</a:t>
            </a:r>
          </a:p>
        </p:txBody>
      </p:sp>
    </p:spTree>
    <p:extLst>
      <p:ext uri="{BB962C8B-B14F-4D97-AF65-F5344CB8AC3E}">
        <p14:creationId xmlns:p14="http://schemas.microsoft.com/office/powerpoint/2010/main" val="299019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Fast forward to today and a lot has changed, particularly in LEO. </a:t>
            </a:r>
          </a:p>
          <a:p>
            <a:r>
              <a:rPr lang="en-CA"/>
              <a:t>First off, there are more than 3x the number of operational satellites compared to 5 years ago</a:t>
            </a:r>
          </a:p>
          <a:p>
            <a:r>
              <a:rPr lang="en-CA"/>
              <a:t>We of course see growth in MEO, that represents completion of </a:t>
            </a:r>
            <a:r>
              <a:rPr lang="en-CA" err="1"/>
              <a:t>BeiDou</a:t>
            </a:r>
            <a:r>
              <a:rPr lang="en-CA"/>
              <a:t> and Galileo</a:t>
            </a:r>
          </a:p>
          <a:p>
            <a:r>
              <a:rPr lang="en-CA"/>
              <a:t>But the big one is LEO where we see nearly 5x as many satellites as compared to 5 years ago</a:t>
            </a:r>
          </a:p>
        </p:txBody>
      </p:sp>
    </p:spTree>
    <p:extLst>
      <p:ext uri="{BB962C8B-B14F-4D97-AF65-F5344CB8AC3E}">
        <p14:creationId xmlns:p14="http://schemas.microsoft.com/office/powerpoint/2010/main" val="286068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dirty="0"/>
              <a:t>What are the motivations for this? Well there are many, but one is an increased demand for geospatial data and the other is an increased demand for connectivity. </a:t>
            </a:r>
          </a:p>
          <a:p>
            <a:r>
              <a:rPr lang="en-CA" dirty="0"/>
              <a:t>In connectivity, SpaceX, </a:t>
            </a:r>
            <a:r>
              <a:rPr lang="en-CA" dirty="0" err="1"/>
              <a:t>OneWeb</a:t>
            </a:r>
            <a:r>
              <a:rPr lang="en-CA" dirty="0"/>
              <a:t>, and others are all building constellations of thousands or tens of thousands of satellites to provide global broadband. </a:t>
            </a:r>
          </a:p>
          <a:p>
            <a:pPr lvl="1"/>
            <a:r>
              <a:rPr lang="en-CA" dirty="0"/>
              <a:t>SpaceX has more </a:t>
            </a:r>
            <a:r>
              <a:rPr lang="en-CA" dirty="0" err="1"/>
              <a:t>Starlink</a:t>
            </a:r>
            <a:r>
              <a:rPr lang="en-CA" dirty="0"/>
              <a:t> satellites than there were total operational satellites just 5 years ago</a:t>
            </a:r>
          </a:p>
          <a:p>
            <a:pPr lvl="1"/>
            <a:r>
              <a:rPr lang="en-CA" dirty="0" err="1"/>
              <a:t>Starlink</a:t>
            </a:r>
            <a:r>
              <a:rPr lang="en-CA" dirty="0"/>
              <a:t> launches as many as 60 satellites at a time and they are not small, they are 400 kg satellites. This is almost the size of the entire iridium constellation </a:t>
            </a:r>
          </a:p>
          <a:p>
            <a:r>
              <a:rPr lang="en-CA" dirty="0"/>
              <a:t>In geospatial data, commercial LEO Earth observation constellations from the likes of Planet and Spire are providing a better geospatial view of our planet</a:t>
            </a:r>
          </a:p>
          <a:p>
            <a:r>
              <a:rPr lang="en-CA" dirty="0"/>
              <a:t>These are the so-called mega constellations and they represent the new space economy enabled by lower launch costs and new satellite production techniques.</a:t>
            </a:r>
          </a:p>
          <a:p>
            <a:r>
              <a:rPr lang="en-CA" dirty="0"/>
              <a:t>Things move so quickly in this domain that even though these numbers are only a few weeks old, they are probably out of date, so apologies for that</a:t>
            </a:r>
          </a:p>
          <a:p>
            <a:r>
              <a:rPr lang="en-CA" dirty="0"/>
              <a:t>Commercial communications and Earth observation have seen disruption with this space infrastructure but not yet navigation. At </a:t>
            </a:r>
            <a:r>
              <a:rPr lang="en-CA" dirty="0" err="1"/>
              <a:t>Xona</a:t>
            </a:r>
            <a:r>
              <a:rPr lang="en-CA" dirty="0"/>
              <a:t>, we are working on leveraging these conditions to provide new capability in this domain. </a:t>
            </a:r>
          </a:p>
          <a:p>
            <a:r>
              <a:rPr lang="en-CA" dirty="0"/>
              <a:t>And this is where I would like to expand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Into how might you architect a satellite navigation system today given this ecosystem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Mention LEO PNT already from LEO comms</a:t>
            </a:r>
            <a:endParaRPr lang="en-CA" dirty="0"/>
          </a:p>
        </p:txBody>
      </p:sp>
    </p:spTree>
    <p:extLst>
      <p:ext uri="{BB962C8B-B14F-4D97-AF65-F5344CB8AC3E}">
        <p14:creationId xmlns:p14="http://schemas.microsoft.com/office/powerpoint/2010/main" val="601303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Into how might you architect a satellite navigation system today given this ecosystem</a:t>
            </a:r>
            <a:endParaRPr lang="en-CA"/>
          </a:p>
        </p:txBody>
      </p:sp>
    </p:spTree>
    <p:extLst>
      <p:ext uri="{BB962C8B-B14F-4D97-AF65-F5344CB8AC3E}">
        <p14:creationId xmlns:p14="http://schemas.microsoft.com/office/powerpoint/2010/main" val="241049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To give some motivation, I’d like to focus on a few requirements and few differences than the approach typically taken in GNSS where I will use GPS as and example because it was first architected in the 1970s aerospace ecosystem. </a:t>
            </a:r>
          </a:p>
          <a:p>
            <a:r>
              <a:rPr lang="en-CA"/>
              <a:t>This not an extensive list but something to highlight some differences</a:t>
            </a:r>
          </a:p>
          <a:p>
            <a:r>
              <a:rPr lang="en-CA"/>
              <a:t>First is the user group, in this thought experiment we will focus on commercial users vs government. Which by the way commercial users represent more than 99% of GNSS users. </a:t>
            </a:r>
          </a:p>
          <a:p>
            <a:r>
              <a:rPr lang="en-CA"/>
              <a:t>Next is accuracy, GPS was designed to drop 5 bombs in the same hole, today commercial users want to keep the car in their lane</a:t>
            </a:r>
          </a:p>
          <a:p>
            <a:r>
              <a:rPr lang="en-CA"/>
              <a:t>Availability, both want global performance, but commercial users are more focused on population centres. </a:t>
            </a:r>
          </a:p>
          <a:p>
            <a:r>
              <a:rPr lang="en-CA"/>
              <a:t>Interference, both are concerned, but one with state-level actors and the other with smaller personal privacy devices</a:t>
            </a:r>
          </a:p>
          <a:p>
            <a:r>
              <a:rPr lang="en-CA"/>
              <a:t>Cost effectiveness means different things to commercial and government entities </a:t>
            </a:r>
          </a:p>
          <a:p>
            <a:r>
              <a:rPr lang="en-CA"/>
              <a:t>And user equipment, where one is targeted at mass market applications. </a:t>
            </a:r>
          </a:p>
        </p:txBody>
      </p:sp>
    </p:spTree>
    <p:extLst>
      <p:ext uri="{BB962C8B-B14F-4D97-AF65-F5344CB8AC3E}">
        <p14:creationId xmlns:p14="http://schemas.microsoft.com/office/powerpoint/2010/main" val="3954886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 what orbit to you chose? The trade off was, the satellites had to be radiation hardened, had to have atomic clocks, had to be built in the 1970s and 80s, and the result was that MEO won over LEO. The reason was that the satellites were going to cost about the same and you needed 10x less satellites in MEO so launch cost won over build cost. </a:t>
            </a:r>
          </a:p>
          <a:p>
            <a:r>
              <a:rPr lang="en-US"/>
              <a:t>This very much the model that has been followed since GPS and why in many ways the other government GNSS constellations look similar. </a:t>
            </a:r>
            <a:endParaRPr lang="en-CA"/>
          </a:p>
        </p:txBody>
      </p:sp>
    </p:spTree>
    <p:extLst>
      <p:ext uri="{BB962C8B-B14F-4D97-AF65-F5344CB8AC3E}">
        <p14:creationId xmlns:p14="http://schemas.microsoft.com/office/powerpoint/2010/main" val="320412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So the result is a commercial satellite navigation constellation in LEO with low-cost satellites produced in volume with largely off the shelf space-capable components. </a:t>
            </a:r>
          </a:p>
          <a:p>
            <a:r>
              <a:rPr lang="en-US"/>
              <a:t>Something I want to make clear in that last comment, this is not to say you replace space-grade components with mass market ones, just that the </a:t>
            </a:r>
            <a:r>
              <a:rPr lang="en-US" err="1"/>
              <a:t>megaconstellations</a:t>
            </a:r>
            <a:r>
              <a:rPr lang="en-US"/>
              <a:t> ecosystem has resulted in a healthy space-capable component supply chain</a:t>
            </a:r>
            <a:endParaRPr lang="en-CA"/>
          </a:p>
        </p:txBody>
      </p:sp>
    </p:spTree>
    <p:extLst>
      <p:ext uri="{BB962C8B-B14F-4D97-AF65-F5344CB8AC3E}">
        <p14:creationId xmlns:p14="http://schemas.microsoft.com/office/powerpoint/2010/main" val="138949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This new space approach to satellite navigation is very much is the mindset we have taken at Xona</a:t>
            </a:r>
            <a:endParaRPr lang="en-CA"/>
          </a:p>
        </p:txBody>
      </p:sp>
    </p:spTree>
    <p:extLst>
      <p:ext uri="{BB962C8B-B14F-4D97-AF65-F5344CB8AC3E}">
        <p14:creationId xmlns:p14="http://schemas.microsoft.com/office/powerpoint/2010/main" val="2391476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kern="1200">
                <a:solidFill>
                  <a:schemeClr val="tx1"/>
                </a:solidFill>
                <a:effectLst/>
                <a:latin typeface="+mn-lt"/>
                <a:ea typeface="+mn-ea"/>
                <a:cs typeface="+mn-cs"/>
              </a:rPr>
              <a:t>A</a:t>
            </a:r>
            <a:r>
              <a:rPr lang="en-CA" sz="1100"/>
              <a:t> commercial LEO navigation system has the opportunity to provide several enhancements to GNSS today, the first is:  </a:t>
            </a:r>
          </a:p>
          <a:p>
            <a:pPr marL="158750" indent="0">
              <a:buNone/>
            </a:pPr>
            <a:endParaRPr lang="en-CA" sz="1100"/>
          </a:p>
          <a:p>
            <a:pPr marL="158750" indent="0">
              <a:buNone/>
            </a:pPr>
            <a:r>
              <a:rPr lang="en-CA" sz="1100"/>
              <a:t>Precision – PPP-RTK</a:t>
            </a:r>
          </a:p>
          <a:p>
            <a:pPr marL="457200" indent="-298450"/>
            <a:r>
              <a:rPr lang="en-CA" sz="1100"/>
              <a:t>The fast motion across the sky (the quick geometry change) gives much in the way of rapid convergence for precise point position as well favorable characteristics for multipath, because those signals are not as static over short timescales</a:t>
            </a:r>
          </a:p>
          <a:p>
            <a:pPr marL="457200" indent="-298450"/>
            <a:endParaRPr lang="en-CA" sz="1100"/>
          </a:p>
          <a:p>
            <a:pPr marL="158750" indent="0">
              <a:buFontTx/>
              <a:buNone/>
            </a:pPr>
            <a:r>
              <a:rPr lang="en-CA" sz="1100"/>
              <a:t>Availability/Resilience – stronger signals / more of them</a:t>
            </a:r>
          </a:p>
          <a:p>
            <a:pPr marL="457200" marR="0" lvl="0" indent="-298450" algn="l" defTabSz="914400" rtl="0" eaLnBrk="1" fontAlgn="auto" latinLnBrk="0" hangingPunct="1">
              <a:lnSpc>
                <a:spcPct val="100000"/>
              </a:lnSpc>
              <a:spcBef>
                <a:spcPts val="0"/>
              </a:spcBef>
              <a:spcAft>
                <a:spcPts val="0"/>
              </a:spcAft>
              <a:buClr>
                <a:srgbClr val="000000"/>
              </a:buClr>
              <a:buSzPts val="1100"/>
              <a:buFontTx/>
              <a:buChar char="-"/>
              <a:tabLst/>
              <a:defRPr/>
            </a:pPr>
            <a:r>
              <a:rPr lang="en-CA" sz="1100"/>
              <a:t>Being closer to Earth we have the opportunity for stronger signals strengthening us to interference, and </a:t>
            </a:r>
          </a:p>
          <a:p>
            <a:pPr marL="457200" indent="-298450">
              <a:buFontTx/>
              <a:buChar char="-"/>
            </a:pPr>
            <a:endParaRPr lang="en-CA" sz="1100"/>
          </a:p>
          <a:p>
            <a:pPr marL="158750" indent="0">
              <a:buNone/>
            </a:pPr>
            <a:r>
              <a:rPr lang="en-CA" sz="1100"/>
              <a:t>Security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a:t>New LEO signals aren’t bound by legacy, so there can be inclusion of encryption and data authentication. This is not only detection of spoofing signals which then often defaults receivers to holdover mode if it is detected, but it is protection to work through it and not lose service as well. </a:t>
            </a:r>
          </a:p>
          <a:p>
            <a:pPr marL="158750" indent="0">
              <a:buNone/>
            </a:pPr>
            <a:endParaRPr lang="en-CA" sz="1100"/>
          </a:p>
          <a:p>
            <a:pPr marL="457200" indent="-298450"/>
            <a:r>
              <a:rPr lang="en-CA" sz="1100"/>
              <a:t>A commercial LEO layer can add capability that can evolve quickly, on a 5 year timescale, to keep up with the pace of demand. Much more difficult to do this with legacy GNSS services because they are already supporting billions of devices and hence a big inertia to large changes. </a:t>
            </a:r>
          </a:p>
          <a:p>
            <a:pPr marL="158750" indent="0">
              <a:buNone/>
            </a:pPr>
            <a:r>
              <a:rPr lang="en-CA" sz="1100" b="1"/>
              <a:t>Comment from Jaime – explain how this leads to better timing service / reference. </a:t>
            </a:r>
            <a:endParaRPr lang="en-CA" b="1"/>
          </a:p>
        </p:txBody>
      </p:sp>
    </p:spTree>
    <p:extLst>
      <p:ext uri="{BB962C8B-B14F-4D97-AF65-F5344CB8AC3E}">
        <p14:creationId xmlns:p14="http://schemas.microsoft.com/office/powerpoint/2010/main" val="2905722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What does this look like as a business. There is already a very large market established where companies subscribe for higher performance GPS from the correction service providers. Our business model is very similar where we are building and operating the infrastructure, working with chipset and receiver manufacturers to integrate our capability into their devices, to offer a service to the end user on a subscription model. </a:t>
            </a:r>
          </a:p>
          <a:p>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B06EC-A39A-4859-A630-45B93C43D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2385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This presentation has been broken down into four segments, </a:t>
            </a:r>
          </a:p>
          <a:p>
            <a:r>
              <a:rPr lang="en-CA"/>
              <a:t>First, is what are the user requirements. What should we be striving towards in terms of performance to meet the user needs on the horizon</a:t>
            </a:r>
          </a:p>
          <a:p>
            <a:r>
              <a:rPr lang="en-CA"/>
              <a:t>Next is a look at the aerospace ecosystem, where in especially the last 5 years a lot has happened that really challenges many prior assumptions of what can be done in space</a:t>
            </a:r>
          </a:p>
          <a:p>
            <a:r>
              <a:rPr lang="en-CA"/>
              <a:t>With the requirements and technology ecosystem, how would you build a satellite navigation system today that meets those requirements and best leverages that ecosystem, particularly with a focus on commercial and civil users</a:t>
            </a:r>
          </a:p>
          <a:p>
            <a:r>
              <a:rPr lang="en-CA"/>
              <a:t>And last I’d like to speak about our company, Xona Space Systems, and our vision for commercial satellite navigation to support autonomy </a:t>
            </a:r>
          </a:p>
        </p:txBody>
      </p:sp>
    </p:spTree>
    <p:extLst>
      <p:ext uri="{BB962C8B-B14F-4D97-AF65-F5344CB8AC3E}">
        <p14:creationId xmlns:p14="http://schemas.microsoft.com/office/powerpoint/2010/main" val="1945804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4200">
                <a:latin typeface="Abadi Extra Light" panose="020B0604020202020204" charset="0"/>
              </a:rPr>
              <a:t>Last but not least in indoor signal penetration</a:t>
            </a:r>
          </a:p>
          <a:p>
            <a:r>
              <a:rPr lang="en-US" sz="4200">
                <a:latin typeface="Abadi Extra Light" panose="020B0604020202020204" charset="0"/>
              </a:rPr>
              <a:t>This can simplify installation and deployment as well as just the barrier to entry</a:t>
            </a:r>
          </a:p>
          <a:p>
            <a:pPr lvl="1"/>
            <a:r>
              <a:rPr lang="en-US" sz="4200">
                <a:latin typeface="Abadi Extra Light" panose="020B0604020202020204" charset="0"/>
              </a:rPr>
              <a:t>Remove need for roof access, rent, running the cables</a:t>
            </a:r>
          </a:p>
          <a:p>
            <a:pPr lvl="1"/>
            <a:r>
              <a:rPr lang="en-US" sz="4200">
                <a:latin typeface="Abadi Extra Light" panose="020B0604020202020204" charset="0"/>
              </a:rPr>
              <a:t>Eliminates outdoor antenna installation &amp; maintenance costs</a:t>
            </a:r>
          </a:p>
          <a:p>
            <a:r>
              <a:rPr lang="en-US" sz="4200">
                <a:latin typeface="Abadi Extra Light" panose="020B0604020202020204" charset="0"/>
              </a:rPr>
              <a:t>Large constellation = high probability of at least intermittent reception</a:t>
            </a:r>
          </a:p>
          <a:p>
            <a:r>
              <a:rPr lang="en-US" sz="4200" b="0">
                <a:latin typeface="Abadi Extra Light" panose="020B0604020202020204" charset="0"/>
              </a:rPr>
              <a:t>Even with daily / hourly Pulsar connection + TAP clock, output still meets spec</a:t>
            </a:r>
          </a:p>
          <a:p>
            <a:r>
              <a:rPr lang="en-US" sz="4200" b="0">
                <a:latin typeface="Abadi Extra Light" panose="020B0604020202020204" charset="0"/>
              </a:rPr>
              <a:t>Mention this brings time transfer to the rack rather than to a single point in a data center. This is already fielded today. </a:t>
            </a:r>
          </a:p>
          <a:p>
            <a:endParaRPr lang="en-CA"/>
          </a:p>
        </p:txBody>
      </p:sp>
    </p:spTree>
    <p:extLst>
      <p:ext uri="{BB962C8B-B14F-4D97-AF65-F5344CB8AC3E}">
        <p14:creationId xmlns:p14="http://schemas.microsoft.com/office/powerpoint/2010/main" val="1431328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a:lnSpc>
                <a:spcPct val="107000"/>
              </a:lnSpc>
              <a:spcAft>
                <a:spcPts val="846"/>
              </a:spcAft>
            </a:pPr>
            <a:r>
              <a:rPr lang="en-US" sz="1200">
                <a:latin typeface="Calibri" panose="020F0502020204030204" pitchFamily="34" charset="0"/>
                <a:ea typeface="Calibri" panose="020F0502020204030204" pitchFamily="34" charset="0"/>
                <a:cs typeface="Times New Roman" panose="02020603050405020304" pitchFamily="18" charset="0"/>
              </a:rPr>
              <a:t>Building such a system doesn’t happen over night. We have a staged roll out plan with different levels of service planned along the way. </a:t>
            </a:r>
          </a:p>
          <a:p>
            <a:pPr marL="0">
              <a:lnSpc>
                <a:spcPct val="107000"/>
              </a:lnSpc>
              <a:spcAft>
                <a:spcPts val="846"/>
              </a:spcAft>
            </a:pPr>
            <a:r>
              <a:rPr lang="en-US" sz="1200">
                <a:latin typeface="Calibri" panose="020F0502020204030204" pitchFamily="34" charset="0"/>
                <a:ea typeface="Calibri" panose="020F0502020204030204" pitchFamily="34" charset="0"/>
                <a:cs typeface="Times New Roman" panose="02020603050405020304" pitchFamily="18" charset="0"/>
              </a:rPr>
              <a:t>Phase 1 is a deployment of 36 satellites which offers a 1-in-view GNSS enhancement service over population centers. </a:t>
            </a:r>
          </a:p>
          <a:p>
            <a:pPr marL="457200" lvl="1">
              <a:lnSpc>
                <a:spcPct val="107000"/>
              </a:lnSpc>
              <a:spcAft>
                <a:spcPts val="846"/>
              </a:spcAft>
            </a:pPr>
            <a:r>
              <a:rPr lang="en-US" sz="1200">
                <a:latin typeface="Calibri" panose="020F0502020204030204" pitchFamily="34" charset="0"/>
                <a:ea typeface="Calibri" panose="020F0502020204030204" pitchFamily="34" charset="0"/>
                <a:cs typeface="Times New Roman" panose="02020603050405020304" pitchFamily="18" charset="0"/>
              </a:rPr>
              <a:t>In addition to GNSS correction services this also brings an additional ranging signal that is resilient and secure </a:t>
            </a:r>
          </a:p>
          <a:p>
            <a:pPr marL="457200" lvl="1">
              <a:lnSpc>
                <a:spcPct val="107000"/>
              </a:lnSpc>
              <a:spcAft>
                <a:spcPts val="846"/>
              </a:spcAft>
            </a:pPr>
            <a:r>
              <a:rPr lang="en-US" sz="1200">
                <a:latin typeface="Calibri" panose="020F0502020204030204" pitchFamily="34" charset="0"/>
                <a:ea typeface="Calibri" panose="020F0502020204030204" pitchFamily="34" charset="0"/>
                <a:cs typeface="Times New Roman" panose="02020603050405020304" pitchFamily="18" charset="0"/>
              </a:rPr>
              <a:t>Furthermore this brings time transfer for stationary users which can support critical infrastructure. On that last point we have an engagement with NIST to evaluate the time transfer capability of our demonstration satellites in a cooperative research agreement where our first satellite is slated for launch in June of this year, so within six months</a:t>
            </a:r>
          </a:p>
          <a:p>
            <a:pPr marL="0">
              <a:lnSpc>
                <a:spcPct val="107000"/>
              </a:lnSpc>
              <a:spcAft>
                <a:spcPts val="846"/>
              </a:spcAft>
            </a:pPr>
            <a:r>
              <a:rPr lang="en-US" sz="1200">
                <a:latin typeface="Calibri" panose="020F0502020204030204" pitchFamily="34" charset="0"/>
                <a:ea typeface="Calibri" panose="020F0502020204030204" pitchFamily="34" charset="0"/>
                <a:cs typeface="Times New Roman" panose="02020603050405020304" pitchFamily="18" charset="0"/>
              </a:rPr>
              <a:t>Phase 2 is 66 satellites which offers the same service as Phase 1 but now globally </a:t>
            </a:r>
          </a:p>
          <a:p>
            <a:pPr marL="457200" lvl="1">
              <a:lnSpc>
                <a:spcPct val="107000"/>
              </a:lnSpc>
              <a:spcAft>
                <a:spcPts val="846"/>
              </a:spcAft>
            </a:pPr>
            <a:r>
              <a:rPr lang="en-US" sz="1200">
                <a:latin typeface="Calibri" panose="020F0502020204030204" pitchFamily="34" charset="0"/>
                <a:ea typeface="Calibri" panose="020F0502020204030204" pitchFamily="34" charset="0"/>
                <a:cs typeface="Times New Roman" panose="02020603050405020304" pitchFamily="18" charset="0"/>
              </a:rPr>
              <a:t>This fills with more satellites over both poles and equator and also brings more satellites in view over mid latitudes</a:t>
            </a:r>
          </a:p>
          <a:p>
            <a:pPr marL="0">
              <a:lnSpc>
                <a:spcPct val="107000"/>
              </a:lnSpc>
              <a:spcAft>
                <a:spcPts val="846"/>
              </a:spcAft>
            </a:pPr>
            <a:r>
              <a:rPr lang="en-US" sz="1200">
                <a:latin typeface="Calibri" panose="020F0502020204030204" pitchFamily="34" charset="0"/>
                <a:ea typeface="Calibri" panose="020F0502020204030204" pitchFamily="34" charset="0"/>
                <a:cs typeface="Times New Roman" panose="02020603050405020304" pitchFamily="18" charset="0"/>
              </a:rPr>
              <a:t>These are all stepping stones towards Phase 3 which is 276 satellites, and this gives global GPS-level satellite visibility and geometry and full PNT services that are precise and secure. </a:t>
            </a:r>
          </a:p>
          <a:p>
            <a:pPr marL="158750" indent="0">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F76399-20EE-47AF-A14E-BCF644BEA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809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But the first step in all of this is to launch our demonstration satellites, where the first is scheduled for launch in June of this year</a:t>
            </a:r>
          </a:p>
          <a:p>
            <a:r>
              <a:rPr lang="en-US"/>
              <a:t>To support this effort, we’ve been fortunate to have great partners and investors such as those listed here</a:t>
            </a:r>
          </a:p>
          <a:p>
            <a:r>
              <a:rPr lang="en-US"/>
              <a:t>These satellites will allow us to test major aspects of the system, including software </a:t>
            </a:r>
            <a:r>
              <a:rPr lang="en-US" err="1"/>
              <a:t>reprogrammability</a:t>
            </a:r>
            <a:r>
              <a:rPr lang="en-US"/>
              <a:t> on orbit, and primary goal is to show that such a payload suitable for a LEO small satellite can generate signals of high quality for navigation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B06EC-A39A-4859-A630-45B93C43D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092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Thank you very much for your attention, and thank you again to the organizers for the invitation</a:t>
            </a:r>
          </a:p>
          <a:p>
            <a:r>
              <a:rPr lang="en-US"/>
              <a:t>I would be happy to take any question here today but please do feel free to reach out to my email which listed here</a:t>
            </a:r>
          </a:p>
          <a:p>
            <a:r>
              <a:rPr lang="en-US"/>
              <a:t>Thank you</a:t>
            </a:r>
            <a:endParaRPr lang="en-CA"/>
          </a:p>
        </p:txBody>
      </p:sp>
    </p:spTree>
    <p:extLst>
      <p:ext uri="{BB962C8B-B14F-4D97-AF65-F5344CB8AC3E}">
        <p14:creationId xmlns:p14="http://schemas.microsoft.com/office/powerpoint/2010/main" val="192589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To answer this, this presentation has been broken down into four segments, </a:t>
            </a:r>
          </a:p>
          <a:p>
            <a:r>
              <a:rPr lang="en-CA"/>
              <a:t>First, is what are the user requirements. What should we be striving towards in terms of performance to meet the user needs on the horizon</a:t>
            </a:r>
          </a:p>
          <a:p>
            <a:r>
              <a:rPr lang="en-CA"/>
              <a:t>Next is a look at the aerospace ecosystem, where in especially the last 5 years a lot has happened that really challenges many prior assumptions of what can be done in space</a:t>
            </a:r>
          </a:p>
          <a:p>
            <a:r>
              <a:rPr lang="en-CA"/>
              <a:t>With the requirements and technology ecosystem, how would you build a satellite navigation system today that meets those requirements and best leverages that ecosystem, particularly with a focus on commercial and civil users</a:t>
            </a:r>
          </a:p>
          <a:p>
            <a:r>
              <a:rPr lang="en-CA"/>
              <a:t>And last I’d like to speak about our company, Xona Space Systems, and our vision for commercial satellite navigation to support autonomy </a:t>
            </a:r>
          </a:p>
        </p:txBody>
      </p:sp>
    </p:spTree>
    <p:extLst>
      <p:ext uri="{BB962C8B-B14F-4D97-AF65-F5344CB8AC3E}">
        <p14:creationId xmlns:p14="http://schemas.microsoft.com/office/powerpoint/2010/main" val="2806478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Very much from a positioning point of view but I have also indicated the timing requirement as part of these systems</a:t>
            </a:r>
          </a:p>
          <a:p>
            <a:r>
              <a:rPr lang="en-CA" dirty="0"/>
              <a:t>Historically, new technologies and modes of transportation brought new Position, Navigation, and Time challenges, resulting in many technologies to support them. </a:t>
            </a:r>
          </a:p>
          <a:p>
            <a:r>
              <a:rPr lang="en-CA" dirty="0"/>
              <a:t>One hundred years ago, Maritime made use of celestial navigation, giving km’s of position accuracy, but as many of you know, longitude was famously solve by Harrison with precision mechanical clocks needing seconds to get that level of east west accuracy</a:t>
            </a:r>
          </a:p>
          <a:p>
            <a:r>
              <a:rPr lang="en-CA" dirty="0"/>
              <a:t>30 years later, in WWII, we see the advent of Radio Navigation to support aviation, giving 100’s of meters of accuracy, loran was also showed capable of supporting 100 ns time transfer in certain conditions over land</a:t>
            </a:r>
          </a:p>
          <a:p>
            <a:r>
              <a:rPr lang="en-CA" dirty="0"/>
              <a:t>30 years later, we see satellite navigation to support the cold war, this relied on doppler shift observation and hence absolute time was not as critical in positioning but nonetheless was known capable of 10 microsecond time transfer</a:t>
            </a:r>
          </a:p>
          <a:p>
            <a:r>
              <a:rPr lang="en-CA" dirty="0"/>
              <a:t>And now, we all enjoy meter level location thanks to GNSS which of course is at the 10 ns level</a:t>
            </a:r>
          </a:p>
          <a:p>
            <a:r>
              <a:rPr lang="en-CA" dirty="0"/>
              <a:t>The question is: What’s next? </a:t>
            </a:r>
          </a:p>
          <a:p>
            <a:r>
              <a:rPr lang="en-CA" dirty="0"/>
              <a:t>The reason for choosing 30 cm is that it is the natural progression in positioning and the corresponding time accuracy (scaled by the speed of light) is better than 1 ns. </a:t>
            </a:r>
          </a:p>
          <a:p>
            <a:endParaRPr lang="en-CA" dirty="0"/>
          </a:p>
        </p:txBody>
      </p:sp>
    </p:spTree>
    <p:extLst>
      <p:ext uri="{BB962C8B-B14F-4D97-AF65-F5344CB8AC3E}">
        <p14:creationId xmlns:p14="http://schemas.microsoft.com/office/powerpoint/2010/main" val="3957834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If you plot this there emerges a Moore’s law of navigation</a:t>
            </a:r>
          </a:p>
          <a:p>
            <a:r>
              <a:rPr lang="en-CA"/>
              <a:t>We see that every 30 years, there is a 10x improvement in largely available location accuracy</a:t>
            </a:r>
          </a:p>
          <a:p>
            <a:r>
              <a:rPr lang="en-CA"/>
              <a:t>It also suggests that every 30 years there is investment in new infrastructure that was driven by a need and as we saw timing really follows suite. More information to be moved around more quickly means tighter and tighter timing requirements. </a:t>
            </a:r>
          </a:p>
          <a:p>
            <a:r>
              <a:rPr lang="en-CA"/>
              <a:t>What is that need today in terms of navigation? (next slide)</a:t>
            </a:r>
          </a:p>
        </p:txBody>
      </p:sp>
    </p:spTree>
    <p:extLst>
      <p:ext uri="{BB962C8B-B14F-4D97-AF65-F5344CB8AC3E}">
        <p14:creationId xmlns:p14="http://schemas.microsoft.com/office/powerpoint/2010/main" val="631135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dirty="0"/>
              <a:t>In my view this intelligent transportation systems which are pushing for decimeter or better performance</a:t>
            </a:r>
          </a:p>
          <a:p>
            <a:r>
              <a:rPr lang="en-CA" dirty="0"/>
              <a:t>Satellite navigation holds a lot of potential as a ubiquitous solution to support all forms of autonomy, whether it be land, sea, or air</a:t>
            </a:r>
          </a:p>
          <a:p>
            <a:r>
              <a:rPr lang="en-CA" dirty="0"/>
              <a:t>An important aspect is a common reference both for position and for time. As these systems ultimately work together to achieve the highest benefit, they must share a common reference to interoperate. </a:t>
            </a:r>
          </a:p>
          <a:p>
            <a:r>
              <a:rPr lang="en-CA" dirty="0"/>
              <a:t>Satellite navigation offers that common vantage point at this world scale</a:t>
            </a:r>
          </a:p>
          <a:p>
            <a:endParaRPr lang="en-CA" dirty="0"/>
          </a:p>
          <a:p>
            <a:r>
              <a:rPr lang="en-CA" dirty="0"/>
              <a:t>There are no official standard out there yet for localization requirements, but Work from Ford Motor Company indicates that 10cm, 95% accuracy is what’s needed for full self-driving</a:t>
            </a:r>
          </a:p>
          <a:p>
            <a:r>
              <a:rPr lang="en-CA" dirty="0"/>
              <a:t>The hard part is the requirements for safety. </a:t>
            </a:r>
          </a:p>
          <a:p>
            <a:r>
              <a:rPr lang="en-CA" dirty="0"/>
              <a:t>This is still developing, but the thinking here is that location needs to be known to the 30 cm level at the strictest standard in automotive, which is essentially a 6-sigma number in terms of reliability. </a:t>
            </a:r>
          </a:p>
          <a:p>
            <a:r>
              <a:rPr lang="en-CA" dirty="0"/>
              <a:t>Decimeter positioning is needed to maintain the vehicle in its lane, but timing is critically important not just for sensor fusion onboard the vehicle but also for information sharing. Milliseconds are centimeters at highway speeds, for example. </a:t>
            </a:r>
          </a:p>
        </p:txBody>
      </p:sp>
    </p:spTree>
    <p:extLst>
      <p:ext uri="{BB962C8B-B14F-4D97-AF65-F5344CB8AC3E}">
        <p14:creationId xmlns:p14="http://schemas.microsoft.com/office/powerpoint/2010/main" val="2588595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a:p>
            <a:r>
              <a:rPr lang="en-US"/>
              <a:t>But what about the other user groups, which combined number in the billions…</a:t>
            </a:r>
          </a:p>
          <a:p>
            <a:r>
              <a:rPr lang="en-US"/>
              <a:t>Timing and infrastructure users seek improved security, resilience, and indoor capability</a:t>
            </a:r>
          </a:p>
          <a:p>
            <a:r>
              <a:rPr lang="en-US"/>
              <a:t>High accuracy position users want higher accuracy and to get that accuracy faster in the form of convergence time</a:t>
            </a:r>
          </a:p>
          <a:p>
            <a:r>
              <a:rPr lang="en-US"/>
              <a:t>DoD users want improved anti-jam / anti-spoof capability </a:t>
            </a:r>
          </a:p>
          <a:p>
            <a:r>
              <a:rPr lang="en-US"/>
              <a:t>IoT users looking for better multipath performance, indoor capability, and lower receiver power required</a:t>
            </a:r>
          </a:p>
          <a:p>
            <a:r>
              <a:rPr lang="en-US"/>
              <a:t>And automotive users want all of the above, and generally by having this as our target we meet the targets of these other user groups as well</a:t>
            </a:r>
          </a:p>
          <a:p>
            <a:endParaRPr lang="en-US"/>
          </a:p>
        </p:txBody>
      </p:sp>
      <p:sp>
        <p:nvSpPr>
          <p:cNvPr id="4" name="Slide Number Placeholder 3"/>
          <p:cNvSpPr>
            <a:spLocks noGrp="1"/>
          </p:cNvSpPr>
          <p:nvPr>
            <p:ph type="sldNum" sz="quarter" idx="5"/>
          </p:nvPr>
        </p:nvSpPr>
        <p:spPr/>
        <p:txBody>
          <a:bodyPr/>
          <a:lstStyle/>
          <a:p>
            <a:fld id="{2E6B06EC-A39A-4859-A630-45B93C43D172}" type="slidenum">
              <a:rPr lang="en-US" smtClean="0"/>
              <a:t>7</a:t>
            </a:fld>
            <a:endParaRPr lang="en-US"/>
          </a:p>
        </p:txBody>
      </p:sp>
    </p:spTree>
    <p:extLst>
      <p:ext uri="{BB962C8B-B14F-4D97-AF65-F5344CB8AC3E}">
        <p14:creationId xmlns:p14="http://schemas.microsoft.com/office/powerpoint/2010/main" val="163905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This sets the stage in terms of the need, how do we get there? I’d like to take a look at what is going on in the aerospace industry to understand its direction well. </a:t>
            </a:r>
            <a:endParaRPr lang="en-CA"/>
          </a:p>
        </p:txBody>
      </p:sp>
    </p:spTree>
    <p:extLst>
      <p:ext uri="{BB962C8B-B14F-4D97-AF65-F5344CB8AC3E}">
        <p14:creationId xmlns:p14="http://schemas.microsoft.com/office/powerpoint/2010/main" val="3514527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Let’s start with a look of what’s in orbit. This plot represents all of the operational satellites in orbit in 2016</a:t>
            </a:r>
          </a:p>
        </p:txBody>
      </p:sp>
    </p:spTree>
    <p:extLst>
      <p:ext uri="{BB962C8B-B14F-4D97-AF65-F5344CB8AC3E}">
        <p14:creationId xmlns:p14="http://schemas.microsoft.com/office/powerpoint/2010/main" val="2292605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tiff"/><Relationship Id="rId4" Type="http://schemas.openxmlformats.org/officeDocument/2006/relationships/image" Target="../media/image7.tif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C75B-F4C6-4348-B8DF-01B6D7A0DC9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44208F4-6FFD-4C73-8715-1EA6C989A18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A38930F2-533C-44FB-A2AF-1C7159E93AA2}"/>
              </a:ext>
            </a:extLst>
          </p:cNvPr>
          <p:cNvSpPr>
            <a:spLocks noGrp="1"/>
          </p:cNvSpPr>
          <p:nvPr>
            <p:ph type="ftr" sz="quarter" idx="11"/>
          </p:nvPr>
        </p:nvSpPr>
        <p:spPr/>
        <p:txBody>
          <a:bodyPr/>
          <a:lstStyle>
            <a:lvl1pPr>
              <a:defRPr>
                <a:solidFill>
                  <a:schemeClr val="tx1"/>
                </a:solidFill>
              </a:defRPr>
            </a:lvl1pPr>
          </a:lstStyle>
          <a:p>
            <a:r>
              <a:rPr lang="en-US"/>
              <a:t>WSTS 2022</a:t>
            </a:r>
            <a:endParaRPr lang="en-US">
              <a:solidFill>
                <a:schemeClr val="tx1"/>
              </a:solidFill>
            </a:endParaRPr>
          </a:p>
        </p:txBody>
      </p:sp>
      <p:sp>
        <p:nvSpPr>
          <p:cNvPr id="6" name="Slide Number Placeholder 5">
            <a:extLst>
              <a:ext uri="{FF2B5EF4-FFF2-40B4-BE49-F238E27FC236}">
                <a16:creationId xmlns:a16="http://schemas.microsoft.com/office/drawing/2014/main" id="{784DC2FB-4EF1-4339-885A-1E4A164BC385}"/>
              </a:ext>
            </a:extLst>
          </p:cNvPr>
          <p:cNvSpPr>
            <a:spLocks noGrp="1"/>
          </p:cNvSpPr>
          <p:nvPr>
            <p:ph type="sldNum" sz="quarter" idx="12"/>
          </p:nvPr>
        </p:nvSpPr>
        <p:spPr/>
        <p:txBody>
          <a:bodyPr/>
          <a:lstStyle/>
          <a:p>
            <a:fld id="{509C2BD3-7D6D-43D3-8503-217A6DF0A2D8}"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26FA314A-13C8-4886-9E7C-8B5CE3AB7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1453512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F6C8-DA0B-42D7-AC63-5050B0FFE5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542E0AA-ADD9-42B1-A6F8-DCC8C06D32A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A9085B0-A865-4EBE-A8D5-419735DF7C4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A955ABAA-2F3E-43C8-9D8D-DCBF041500AA}"/>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8" name="Footer Placeholder 4">
            <a:extLst>
              <a:ext uri="{FF2B5EF4-FFF2-40B4-BE49-F238E27FC236}">
                <a16:creationId xmlns:a16="http://schemas.microsoft.com/office/drawing/2014/main" id="{5BEFB7D8-6D5B-4B9E-A02B-EBF62909CA25}"/>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9" name="Picture 8" descr="Icon&#10;&#10;Description automatically generated">
            <a:extLst>
              <a:ext uri="{FF2B5EF4-FFF2-40B4-BE49-F238E27FC236}">
                <a16:creationId xmlns:a16="http://schemas.microsoft.com/office/drawing/2014/main" id="{618F7C64-63CE-4D31-A37B-91F28EE48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280118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C9D0C-44DD-4269-9664-D5B2813B2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5794ED-73E4-448C-A927-D0430300BF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EDA295-1198-49D1-BD15-1755D689A557}"/>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7" name="Footer Placeholder 4">
            <a:extLst>
              <a:ext uri="{FF2B5EF4-FFF2-40B4-BE49-F238E27FC236}">
                <a16:creationId xmlns:a16="http://schemas.microsoft.com/office/drawing/2014/main" id="{0D228A7B-C8E5-474D-8578-DD58718DC559}"/>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8" name="Picture 7" descr="Icon&#10;&#10;Description automatically generated">
            <a:extLst>
              <a:ext uri="{FF2B5EF4-FFF2-40B4-BE49-F238E27FC236}">
                <a16:creationId xmlns:a16="http://schemas.microsoft.com/office/drawing/2014/main" id="{38959950-C516-4B19-95D4-CC1224AAF4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3238564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B33E8F-732B-4470-962B-7B8EBAE7F73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D0AB90-F299-45FE-BA57-74089F237F0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AE6DE3-0B87-4045-B9A3-C5F9AA03D131}"/>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7" name="Footer Placeholder 4">
            <a:extLst>
              <a:ext uri="{FF2B5EF4-FFF2-40B4-BE49-F238E27FC236}">
                <a16:creationId xmlns:a16="http://schemas.microsoft.com/office/drawing/2014/main" id="{85853334-6A73-418E-8665-9663FD5637DC}"/>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8" name="Picture 7" descr="Icon&#10;&#10;Description automatically generated">
            <a:extLst>
              <a:ext uri="{FF2B5EF4-FFF2-40B4-BE49-F238E27FC236}">
                <a16:creationId xmlns:a16="http://schemas.microsoft.com/office/drawing/2014/main" id="{4FC1C4FB-D99B-47FA-9C1F-61733D6D49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1140611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38701" y="895350"/>
            <a:ext cx="3759200" cy="1682751"/>
          </a:xfrm>
        </p:spPr>
        <p:txBody>
          <a:bodyPr>
            <a:noAutofit/>
          </a:bodyPr>
          <a:lstStyle>
            <a:lvl1pPr marL="0" indent="0" algn="l">
              <a:lnSpc>
                <a:spcPct val="100000"/>
              </a:lnSpc>
              <a:buNone/>
              <a:defRPr sz="3200" b="0" i="0">
                <a:solidFill>
                  <a:schemeClr val="accent1">
                    <a:lumMod val="75000"/>
                  </a:schemeClr>
                </a:solidFill>
                <a:latin typeface="Ford Bold" panose="02000505020000020004" pitchFamily="2" charset="0"/>
                <a:ea typeface="Ford Bold" panose="02000505020000020004" pitchFamily="2" charset="0"/>
                <a:cs typeface="Ford Bold" panose="0200050502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title style</a:t>
            </a:r>
          </a:p>
        </p:txBody>
      </p:sp>
      <p:sp>
        <p:nvSpPr>
          <p:cNvPr id="10" name="Text Placeholder 9"/>
          <p:cNvSpPr>
            <a:spLocks noGrp="1"/>
          </p:cNvSpPr>
          <p:nvPr>
            <p:ph type="body" sz="quarter" idx="10"/>
          </p:nvPr>
        </p:nvSpPr>
        <p:spPr>
          <a:xfrm>
            <a:off x="4838700" y="2667001"/>
            <a:ext cx="3758804" cy="1123949"/>
          </a:xfrm>
        </p:spPr>
        <p:txBody>
          <a:bodyPr>
            <a:noAutofit/>
          </a:bodyPr>
          <a:lstStyle>
            <a:lvl1pPr marL="0" indent="0">
              <a:lnSpc>
                <a:spcPct val="100000"/>
              </a:lnSpc>
              <a:buNone/>
              <a:defRPr lang="en-US" sz="1600" b="0" i="0" kern="1200" dirty="0" smtClean="0">
                <a:solidFill>
                  <a:schemeClr val="bg1">
                    <a:lumMod val="50000"/>
                  </a:schemeClr>
                </a:solidFill>
                <a:latin typeface="Avenir Roman" panose="02000503020000020003" pitchFamily="2" charset="0"/>
                <a:ea typeface="Avenir Roman" panose="02000503020000020003" pitchFamily="2" charset="0"/>
                <a:cs typeface="Avenir Roman" panose="02000503020000020003" pitchFamily="2" charset="0"/>
              </a:defRPr>
            </a:lvl1pPr>
            <a:lvl2pPr>
              <a:lnSpc>
                <a:spcPct val="100000"/>
              </a:lnSpc>
              <a:defRPr sz="1600">
                <a:solidFill>
                  <a:schemeClr val="bg1">
                    <a:lumMod val="50000"/>
                  </a:schemeClr>
                </a:solidFill>
                <a:latin typeface="Avenir Roman" panose="02000503020000020003" pitchFamily="2" charset="0"/>
              </a:defRPr>
            </a:lvl2pPr>
          </a:lstStyle>
          <a:p>
            <a:pPr lvl="0"/>
            <a:r>
              <a:rPr lang="en-US"/>
              <a:t>Edit Master text styles</a:t>
            </a:r>
          </a:p>
          <a:p>
            <a:pPr lvl="1"/>
            <a:r>
              <a:rPr lang="en-US"/>
              <a:t>Second level</a:t>
            </a:r>
          </a:p>
        </p:txBody>
      </p:sp>
      <p:pic>
        <p:nvPicPr>
          <p:cNvPr id="4" name="Picture 3">
            <a:extLst>
              <a:ext uri="{FF2B5EF4-FFF2-40B4-BE49-F238E27FC236}">
                <a16:creationId xmlns:a16="http://schemas.microsoft.com/office/drawing/2014/main" id="{8F6AB86A-4952-AC40-95D3-C736D400E4B7}"/>
              </a:ext>
            </a:extLst>
          </p:cNvPr>
          <p:cNvPicPr>
            <a:picLocks noChangeAspect="1"/>
          </p:cNvPicPr>
          <p:nvPr userDrawn="1"/>
        </p:nvPicPr>
        <p:blipFill>
          <a:blip r:embed="rId3"/>
          <a:stretch>
            <a:fillRect/>
          </a:stretch>
        </p:blipFill>
        <p:spPr>
          <a:xfrm>
            <a:off x="235910" y="1962150"/>
            <a:ext cx="4139889" cy="1143000"/>
          </a:xfrm>
          <a:prstGeom prst="rect">
            <a:avLst/>
          </a:prstGeom>
        </p:spPr>
      </p:pic>
      <p:pic>
        <p:nvPicPr>
          <p:cNvPr id="7" name="Picture 6">
            <a:extLst>
              <a:ext uri="{FF2B5EF4-FFF2-40B4-BE49-F238E27FC236}">
                <a16:creationId xmlns:a16="http://schemas.microsoft.com/office/drawing/2014/main" id="{B9D307E2-1C5C-D249-B78D-2021493FAF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96200" y="4352793"/>
            <a:ext cx="1314450" cy="623910"/>
          </a:xfrm>
          <a:prstGeom prst="rect">
            <a:avLst/>
          </a:prstGeom>
        </p:spPr>
      </p:pic>
      <p:pic>
        <p:nvPicPr>
          <p:cNvPr id="8" name="Picture 7">
            <a:extLst>
              <a:ext uri="{FF2B5EF4-FFF2-40B4-BE49-F238E27FC236}">
                <a16:creationId xmlns:a16="http://schemas.microsoft.com/office/drawing/2014/main" id="{F06204D2-966A-C14B-9817-4D9A04D3097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400" y="133350"/>
            <a:ext cx="983455" cy="666749"/>
          </a:xfrm>
          <a:prstGeom prst="rect">
            <a:avLst/>
          </a:prstGeom>
        </p:spPr>
      </p:pic>
    </p:spTree>
    <p:extLst>
      <p:ext uri="{BB962C8B-B14F-4D97-AF65-F5344CB8AC3E}">
        <p14:creationId xmlns:p14="http://schemas.microsoft.com/office/powerpoint/2010/main" val="4058479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62548"/>
            <a:ext cx="8381999" cy="424655"/>
          </a:xfrm>
          <a:blipFill dpi="0" rotWithShape="1">
            <a:blip r:embed="rId3" cstate="screen">
              <a:extLst>
                <a:ext uri="{28A0092B-C50C-407E-A947-70E740481C1C}">
                  <a14:useLocalDpi xmlns:a14="http://schemas.microsoft.com/office/drawing/2010/main"/>
                </a:ext>
              </a:extLst>
            </a:blip>
            <a:srcRect/>
            <a:stretch>
              <a:fillRect r="98681"/>
            </a:stretch>
          </a:blipFill>
        </p:spPr>
        <p:txBody>
          <a:bodyPr lIns="274320" anchor="ctr" anchorCtr="0">
            <a:noAutofit/>
          </a:bodyPr>
          <a:lstStyle>
            <a:lvl1pPr>
              <a:defRPr sz="2100" b="0" i="0">
                <a:solidFill>
                  <a:schemeClr val="accent1">
                    <a:lumMod val="50000"/>
                  </a:schemeClr>
                </a:solidFill>
                <a:latin typeface="Ford Bold" panose="02000505020000020004" pitchFamily="2" charset="0"/>
                <a:ea typeface="Ford Bold" panose="02000505020000020004" pitchFamily="2" charset="0"/>
                <a:cs typeface="Ford Bold" panose="02000505020000020004" pitchFamily="2" charset="0"/>
              </a:defRPr>
            </a:lvl1pPr>
          </a:lstStyle>
          <a:p>
            <a:r>
              <a:rPr lang="en-US"/>
              <a:t>Click to edit Master title style</a:t>
            </a:r>
          </a:p>
        </p:txBody>
      </p:sp>
      <p:sp>
        <p:nvSpPr>
          <p:cNvPr id="3" name="Content Placeholder 2"/>
          <p:cNvSpPr>
            <a:spLocks noGrp="1"/>
          </p:cNvSpPr>
          <p:nvPr>
            <p:ph idx="1"/>
          </p:nvPr>
        </p:nvSpPr>
        <p:spPr>
          <a:xfrm>
            <a:off x="457200" y="1001269"/>
            <a:ext cx="8382000" cy="3631454"/>
          </a:xfrm>
        </p:spPr>
        <p:txBody>
          <a:bodyPr>
            <a:normAutofit/>
          </a:bodyPr>
          <a:lstStyle>
            <a:lvl1pPr>
              <a:defRPr sz="1800">
                <a:latin typeface="Avenir Roman" panose="02000503020000020003" pitchFamily="2" charset="0"/>
                <a:ea typeface="Avenir Roman" panose="02000503020000020003" pitchFamily="2" charset="0"/>
                <a:cs typeface="Avenir Roman" panose="02000503020000020003" pitchFamily="2" charset="0"/>
              </a:defRPr>
            </a:lvl1pPr>
            <a:lvl2pPr>
              <a:defRPr sz="1500">
                <a:latin typeface="Avenir Roman" panose="02000503020000020003" pitchFamily="2" charset="0"/>
                <a:ea typeface="Avenir Roman" panose="02000503020000020003" pitchFamily="2" charset="0"/>
                <a:cs typeface="Avenir Roman" panose="02000503020000020003" pitchFamily="2" charset="0"/>
              </a:defRPr>
            </a:lvl2pPr>
            <a:lvl3pPr>
              <a:defRPr sz="1350">
                <a:latin typeface="Avenir Roman" panose="02000503020000020003" pitchFamily="2" charset="0"/>
                <a:ea typeface="Avenir Roman" panose="02000503020000020003" pitchFamily="2" charset="0"/>
                <a:cs typeface="Avenir Roman" panose="02000503020000020003" pitchFamily="2" charset="0"/>
              </a:defRPr>
            </a:lvl3pPr>
            <a:lvl4pPr>
              <a:defRPr sz="1200">
                <a:latin typeface="Avenir Roman" panose="02000503020000020003" pitchFamily="2" charset="0"/>
                <a:ea typeface="Avenir Roman" panose="02000503020000020003" pitchFamily="2" charset="0"/>
                <a:cs typeface="Avenir Roman" panose="02000503020000020003" pitchFamily="2" charset="0"/>
              </a:defRPr>
            </a:lvl4pPr>
            <a:lvl5pPr>
              <a:defRPr sz="1200">
                <a:latin typeface="Avenir Roman" panose="02000503020000020003" pitchFamily="2" charset="0"/>
                <a:ea typeface="Avenir Roman" panose="02000503020000020003" pitchFamily="2" charset="0"/>
                <a:cs typeface="Avenir Roman" panose="02000503020000020003"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781800" y="4767263"/>
            <a:ext cx="2057400" cy="273844"/>
          </a:xfrm>
        </p:spPr>
        <p:txBody>
          <a:bodyPr/>
          <a:lstStyle>
            <a:lvl1pPr>
              <a:defRPr>
                <a:latin typeface="Avenir Roman" panose="02000503020000020003" pitchFamily="2" charset="0"/>
              </a:defRPr>
            </a:lvl1pPr>
          </a:lstStyle>
          <a:p>
            <a:fld id="{46AEBBFF-D9D3-7145-A838-CA3EEAA530B7}" type="slidenum">
              <a:rPr lang="en-US" smtClean="0"/>
              <a:pPr/>
              <a:t>‹#›</a:t>
            </a:fld>
            <a:endParaRPr lang="en-US"/>
          </a:p>
        </p:txBody>
      </p:sp>
      <p:sp>
        <p:nvSpPr>
          <p:cNvPr id="4" name="Rectangle 3">
            <a:extLst>
              <a:ext uri="{FF2B5EF4-FFF2-40B4-BE49-F238E27FC236}">
                <a16:creationId xmlns:a16="http://schemas.microsoft.com/office/drawing/2014/main" id="{25BB8A0A-AEF4-5F4A-BFA5-5B8281F43047}"/>
              </a:ext>
            </a:extLst>
          </p:cNvPr>
          <p:cNvSpPr/>
          <p:nvPr userDrawn="1"/>
        </p:nvSpPr>
        <p:spPr>
          <a:xfrm>
            <a:off x="0" y="4767263"/>
            <a:ext cx="2057400" cy="376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849EF6-F774-DC46-94E6-F0C2D75418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400" y="4705350"/>
            <a:ext cx="1295400" cy="315327"/>
          </a:xfrm>
          <a:prstGeom prst="rect">
            <a:avLst/>
          </a:prstGeom>
        </p:spPr>
      </p:pic>
    </p:spTree>
    <p:extLst>
      <p:ext uri="{BB962C8B-B14F-4D97-AF65-F5344CB8AC3E}">
        <p14:creationId xmlns:p14="http://schemas.microsoft.com/office/powerpoint/2010/main" val="917260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38701" y="1854202"/>
            <a:ext cx="3759200" cy="723899"/>
          </a:xfrm>
        </p:spPr>
        <p:txBody>
          <a:bodyPr>
            <a:normAutofit/>
          </a:bodyPr>
          <a:lstStyle>
            <a:lvl1pPr marL="0" indent="0" algn="l">
              <a:buNone/>
              <a:defRPr sz="2400" b="0" i="0">
                <a:latin typeface="Ford Antenna Medium" charset="0"/>
                <a:ea typeface="Ford Antenna Medium" charset="0"/>
                <a:cs typeface="Ford Antenna Medium"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title style</a:t>
            </a:r>
          </a:p>
        </p:txBody>
      </p:sp>
      <p:sp>
        <p:nvSpPr>
          <p:cNvPr id="10" name="Text Placeholder 9"/>
          <p:cNvSpPr>
            <a:spLocks noGrp="1"/>
          </p:cNvSpPr>
          <p:nvPr>
            <p:ph type="body" sz="quarter" idx="10"/>
          </p:nvPr>
        </p:nvSpPr>
        <p:spPr>
          <a:xfrm>
            <a:off x="4838700" y="2667001"/>
            <a:ext cx="3758804" cy="470297"/>
          </a:xfrm>
        </p:spPr>
        <p:txBody>
          <a:bodyPr>
            <a:noAutofit/>
          </a:bodyPr>
          <a:lstStyle>
            <a:lvl1pPr marL="0" indent="0">
              <a:lnSpc>
                <a:spcPct val="70000"/>
              </a:lnSpc>
              <a:buNone/>
              <a:defRPr lang="en-US" sz="1350" b="0" i="0" kern="1200" dirty="0" smtClean="0">
                <a:solidFill>
                  <a:schemeClr val="tx1"/>
                </a:solidFill>
                <a:latin typeface="Ford Antenna Medium" charset="0"/>
                <a:ea typeface="Ford Antenna Medium" charset="0"/>
                <a:cs typeface="Ford Antenna Medium"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67549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BD37-0B08-4991-8D0A-8334FF860A8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5EA62260-6522-4831-8056-2F410FCA95C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FD4A84D-0168-47B3-AB2C-D3BF4F0A2BB6}"/>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347010C6-35EB-4197-9A8E-65BD524DCF74}"/>
              </a:ext>
            </a:extLst>
          </p:cNvPr>
          <p:cNvSpPr>
            <a:spLocks noGrp="1"/>
          </p:cNvSpPr>
          <p:nvPr>
            <p:ph type="ftr" sz="quarter" idx="11"/>
          </p:nvPr>
        </p:nvSpPr>
        <p:spPr/>
        <p:txBody>
          <a:bodyPr/>
          <a:lstStyle/>
          <a:p>
            <a:r>
              <a:rPr lang="en-US"/>
              <a:t>WSTS 2022</a:t>
            </a:r>
            <a:endParaRPr lang="en-CA"/>
          </a:p>
        </p:txBody>
      </p:sp>
      <p:sp>
        <p:nvSpPr>
          <p:cNvPr id="6" name="Slide Number Placeholder 5">
            <a:extLst>
              <a:ext uri="{FF2B5EF4-FFF2-40B4-BE49-F238E27FC236}">
                <a16:creationId xmlns:a16="http://schemas.microsoft.com/office/drawing/2014/main" id="{D53B8C48-88AF-4721-8A88-67D7626B71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50125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B824-350D-45AF-9991-38872874DD3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CE92C8-243B-4407-9E07-AF3D1C7207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B2055A3-CEB1-4975-AD80-79C5CB37DBA3}"/>
              </a:ext>
            </a:extLst>
          </p:cNvPr>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110E7195-2AD5-4D68-8C3E-2769C09E54B3}"/>
              </a:ext>
            </a:extLst>
          </p:cNvPr>
          <p:cNvSpPr>
            <a:spLocks noGrp="1"/>
          </p:cNvSpPr>
          <p:nvPr>
            <p:ph type="ftr" sz="quarter" idx="11"/>
          </p:nvPr>
        </p:nvSpPr>
        <p:spPr/>
        <p:txBody>
          <a:bodyPr/>
          <a:lstStyle/>
          <a:p>
            <a:r>
              <a:rPr lang="en-US">
                <a:solidFill>
                  <a:prstClr val="black">
                    <a:tint val="75000"/>
                  </a:prstClr>
                </a:solidFill>
                <a:latin typeface="Calibri"/>
              </a:rPr>
              <a:t>WSTS 2022</a:t>
            </a:r>
          </a:p>
        </p:txBody>
      </p:sp>
      <p:sp>
        <p:nvSpPr>
          <p:cNvPr id="6" name="Slide Number Placeholder 5">
            <a:extLst>
              <a:ext uri="{FF2B5EF4-FFF2-40B4-BE49-F238E27FC236}">
                <a16:creationId xmlns:a16="http://schemas.microsoft.com/office/drawing/2014/main" id="{78B25040-F76B-4BF7-83DC-5E98894D88B1}"/>
              </a:ext>
            </a:extLst>
          </p:cNvPr>
          <p:cNvSpPr>
            <a:spLocks noGrp="1"/>
          </p:cNvSpPr>
          <p:nvPr>
            <p:ph type="sldNum" sz="quarter" idx="12"/>
          </p:nvPr>
        </p:nvSpPr>
        <p:spPr/>
        <p:txBody>
          <a:bodyPr/>
          <a:lstStyle/>
          <a:p>
            <a:fld id="{0B47B8E9-CF54-494E-8D2A-62BEF96598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8445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C469-22DF-4B6C-B05B-8EE62309B6C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BE4905B-3A9F-436A-AD46-F4ED4534E89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53755F-5667-46CA-92CC-468BAD15FAE3}"/>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53681F34-BF80-472D-8E9D-867AB09D5C98}"/>
              </a:ext>
            </a:extLst>
          </p:cNvPr>
          <p:cNvSpPr>
            <a:spLocks noGrp="1"/>
          </p:cNvSpPr>
          <p:nvPr>
            <p:ph type="ftr" sz="quarter" idx="11"/>
          </p:nvPr>
        </p:nvSpPr>
        <p:spPr/>
        <p:txBody>
          <a:bodyPr/>
          <a:lstStyle/>
          <a:p>
            <a:r>
              <a:rPr lang="en-US"/>
              <a:t>WSTS 2022</a:t>
            </a:r>
            <a:endParaRPr lang="en-CA"/>
          </a:p>
        </p:txBody>
      </p:sp>
      <p:sp>
        <p:nvSpPr>
          <p:cNvPr id="6" name="Slide Number Placeholder 5">
            <a:extLst>
              <a:ext uri="{FF2B5EF4-FFF2-40B4-BE49-F238E27FC236}">
                <a16:creationId xmlns:a16="http://schemas.microsoft.com/office/drawing/2014/main" id="{952422F4-98A4-43BE-B4E9-3BA44ADE78B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6609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1666-36FC-4355-9A5D-43F6FDFC06F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FC99421-9F05-4902-AADF-D587D729611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BC7A43C-4602-4EA8-A22C-28400F71CED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693F782-79E7-4521-9F05-CB36506DCDA7}"/>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A06E8458-9D97-43FF-88CD-BEF0121D2ED4}"/>
              </a:ext>
            </a:extLst>
          </p:cNvPr>
          <p:cNvSpPr>
            <a:spLocks noGrp="1"/>
          </p:cNvSpPr>
          <p:nvPr>
            <p:ph type="ftr" sz="quarter" idx="11"/>
          </p:nvPr>
        </p:nvSpPr>
        <p:spPr/>
        <p:txBody>
          <a:bodyPr/>
          <a:lstStyle/>
          <a:p>
            <a:r>
              <a:rPr lang="en-US"/>
              <a:t>WSTS 2022</a:t>
            </a:r>
            <a:endParaRPr lang="en-CA"/>
          </a:p>
        </p:txBody>
      </p:sp>
      <p:sp>
        <p:nvSpPr>
          <p:cNvPr id="7" name="Slide Number Placeholder 6">
            <a:extLst>
              <a:ext uri="{FF2B5EF4-FFF2-40B4-BE49-F238E27FC236}">
                <a16:creationId xmlns:a16="http://schemas.microsoft.com/office/drawing/2014/main" id="{F95545D1-4E57-4A67-8EC5-8AEF0985178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5568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4883-37FF-4986-92F6-D6522F69832B}"/>
              </a:ext>
            </a:extLst>
          </p:cNvPr>
          <p:cNvSpPr>
            <a:spLocks noGrp="1"/>
          </p:cNvSpPr>
          <p:nvPr>
            <p:ph type="title"/>
          </p:nvPr>
        </p:nvSpPr>
        <p:spPr/>
        <p:txBody>
          <a:bodyPr/>
          <a:lstStyle>
            <a:lvl1pPr>
              <a:defRPr cap="all" baseline="0">
                <a:solidFill>
                  <a:srgbClr val="1DB9B2"/>
                </a:solidFill>
                <a:latin typeface="Futura medium"/>
              </a:defRPr>
            </a:lvl1pPr>
          </a:lstStyle>
          <a:p>
            <a:r>
              <a:rPr lang="en-US"/>
              <a:t>Click to edit Master title style</a:t>
            </a:r>
          </a:p>
        </p:txBody>
      </p:sp>
      <p:sp>
        <p:nvSpPr>
          <p:cNvPr id="3" name="Content Placeholder 2">
            <a:extLst>
              <a:ext uri="{FF2B5EF4-FFF2-40B4-BE49-F238E27FC236}">
                <a16:creationId xmlns:a16="http://schemas.microsoft.com/office/drawing/2014/main" id="{495CAA60-B1C9-43AC-99C0-C36E60AAF9C5}"/>
              </a:ext>
            </a:extLst>
          </p:cNvPr>
          <p:cNvSpPr>
            <a:spLocks noGrp="1"/>
          </p:cNvSpPr>
          <p:nvPr>
            <p:ph idx="1"/>
          </p:nvPr>
        </p:nvSpPr>
        <p:spPr/>
        <p:txBody>
          <a:bodyPr/>
          <a:lstStyle>
            <a:lvl1pPr>
              <a:defRPr>
                <a:latin typeface="Futura medium"/>
              </a:defRPr>
            </a:lvl1pPr>
            <a:lvl2pPr>
              <a:defRPr>
                <a:latin typeface="Futura medium"/>
              </a:defRPr>
            </a:lvl2pPr>
            <a:lvl3pPr>
              <a:defRPr>
                <a:latin typeface="Futura medium"/>
              </a:defRPr>
            </a:lvl3pPr>
            <a:lvl4pPr>
              <a:defRPr>
                <a:latin typeface="Futura medium"/>
              </a:defRPr>
            </a:lvl4pPr>
            <a:lvl5pPr>
              <a:defRPr>
                <a:latin typeface="Futura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045DCEF-272F-41E4-810D-F0F82056E37C}"/>
              </a:ext>
            </a:extLst>
          </p:cNvPr>
          <p:cNvSpPr>
            <a:spLocks noGrp="1"/>
          </p:cNvSpPr>
          <p:nvPr>
            <p:ph type="ftr" sz="quarter" idx="11"/>
          </p:nvPr>
        </p:nvSpPr>
        <p:spPr>
          <a:xfrm>
            <a:off x="628650" y="4767263"/>
            <a:ext cx="3943350" cy="273844"/>
          </a:xfrm>
        </p:spPr>
        <p:txBody>
          <a:bodyPr/>
          <a:lstStyle>
            <a:lvl1pPr>
              <a:defRPr>
                <a:solidFill>
                  <a:schemeClr val="tx1"/>
                </a:solidFill>
              </a:defRPr>
            </a:lvl1pPr>
          </a:lstStyle>
          <a:p>
            <a:r>
              <a:rPr lang="en-US"/>
              <a:t>WSTS 2022</a:t>
            </a:r>
            <a:endParaRPr lang="en-US">
              <a:solidFill>
                <a:schemeClr val="tx1"/>
              </a:solidFill>
            </a:endParaRPr>
          </a:p>
        </p:txBody>
      </p:sp>
      <p:sp>
        <p:nvSpPr>
          <p:cNvPr id="6" name="Slide Number Placeholder 5">
            <a:extLst>
              <a:ext uri="{FF2B5EF4-FFF2-40B4-BE49-F238E27FC236}">
                <a16:creationId xmlns:a16="http://schemas.microsoft.com/office/drawing/2014/main" id="{A2BD4044-315B-448C-9975-961E7B939EF9}"/>
              </a:ext>
            </a:extLst>
          </p:cNvPr>
          <p:cNvSpPr>
            <a:spLocks noGrp="1"/>
          </p:cNvSpPr>
          <p:nvPr>
            <p:ph type="sldNum" sz="quarter" idx="12"/>
          </p:nvPr>
        </p:nvSpPr>
        <p:spPr/>
        <p:txBody>
          <a:bodyPr/>
          <a:lstStyle/>
          <a:p>
            <a:fld id="{509C2BD3-7D6D-43D3-8503-217A6DF0A2D8}" type="slidenum">
              <a:rPr lang="en-US" smtClean="0"/>
              <a:t>‹#›</a:t>
            </a:fld>
            <a:endParaRPr lang="en-US"/>
          </a:p>
        </p:txBody>
      </p:sp>
      <p:pic>
        <p:nvPicPr>
          <p:cNvPr id="12" name="Picture 11" descr="Icon&#10;&#10;Description automatically generated">
            <a:extLst>
              <a:ext uri="{FF2B5EF4-FFF2-40B4-BE49-F238E27FC236}">
                <a16:creationId xmlns:a16="http://schemas.microsoft.com/office/drawing/2014/main" id="{18A8C7C5-0151-4F21-8D4B-6EF923539C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1143211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62FEC-7084-4CE3-B686-860AEDA6C05A}"/>
              </a:ext>
            </a:extLst>
          </p:cNvPr>
          <p:cNvSpPr>
            <a:spLocks noGrp="1"/>
          </p:cNvSpPr>
          <p:nvPr>
            <p:ph type="title"/>
          </p:nvPr>
        </p:nvSpPr>
        <p:spPr>
          <a:xfrm>
            <a:off x="629841" y="273844"/>
            <a:ext cx="7886700" cy="994172"/>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7CC3F74-C5B3-47E7-BC0C-6FE3381E7EA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9C665-28C9-44B0-953B-5FFBDACD87D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71B3B06-9344-4942-858B-F173A1894BA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6E075-4BE6-444A-B52A-0FDF03AF6C4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E4E0BD1-A0BA-4D64-BD58-7F8E6AACAB64}"/>
              </a:ext>
            </a:extLst>
          </p:cNvPr>
          <p:cNvSpPr>
            <a:spLocks noGrp="1"/>
          </p:cNvSpPr>
          <p:nvPr>
            <p:ph type="dt" sz="half" idx="10"/>
          </p:nvPr>
        </p:nvSpPr>
        <p:spPr/>
        <p:txBody>
          <a:bodyPr/>
          <a:lstStyle/>
          <a:p>
            <a:endParaRPr lang="en-CA"/>
          </a:p>
        </p:txBody>
      </p:sp>
      <p:sp>
        <p:nvSpPr>
          <p:cNvPr id="8" name="Footer Placeholder 7">
            <a:extLst>
              <a:ext uri="{FF2B5EF4-FFF2-40B4-BE49-F238E27FC236}">
                <a16:creationId xmlns:a16="http://schemas.microsoft.com/office/drawing/2014/main" id="{136C0F8D-C5FC-42AD-93FD-F2E940715840}"/>
              </a:ext>
            </a:extLst>
          </p:cNvPr>
          <p:cNvSpPr>
            <a:spLocks noGrp="1"/>
          </p:cNvSpPr>
          <p:nvPr>
            <p:ph type="ftr" sz="quarter" idx="11"/>
          </p:nvPr>
        </p:nvSpPr>
        <p:spPr/>
        <p:txBody>
          <a:bodyPr/>
          <a:lstStyle/>
          <a:p>
            <a:r>
              <a:rPr lang="en-US"/>
              <a:t>WSTS 2022</a:t>
            </a:r>
            <a:endParaRPr lang="en-CA"/>
          </a:p>
        </p:txBody>
      </p:sp>
      <p:sp>
        <p:nvSpPr>
          <p:cNvPr id="9" name="Slide Number Placeholder 8">
            <a:extLst>
              <a:ext uri="{FF2B5EF4-FFF2-40B4-BE49-F238E27FC236}">
                <a16:creationId xmlns:a16="http://schemas.microsoft.com/office/drawing/2014/main" id="{CCC36EC7-986D-4379-931A-71C1D4FE447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4999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0D95-D1C1-411D-9BB4-99595A48D0B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BC22442-0E04-4645-987A-3AC94D5FAC1E}"/>
              </a:ext>
            </a:extLst>
          </p:cNvPr>
          <p:cNvSpPr>
            <a:spLocks noGrp="1"/>
          </p:cNvSpPr>
          <p:nvPr>
            <p:ph type="dt" sz="half" idx="10"/>
          </p:nvPr>
        </p:nvSpPr>
        <p:spPr/>
        <p:txBody>
          <a:bodyPr/>
          <a:lstStyle/>
          <a:p>
            <a:endParaRPr lang="en-CA"/>
          </a:p>
        </p:txBody>
      </p:sp>
      <p:sp>
        <p:nvSpPr>
          <p:cNvPr id="4" name="Footer Placeholder 3">
            <a:extLst>
              <a:ext uri="{FF2B5EF4-FFF2-40B4-BE49-F238E27FC236}">
                <a16:creationId xmlns:a16="http://schemas.microsoft.com/office/drawing/2014/main" id="{BB1B381A-C337-4755-8570-C02D8D59C43D}"/>
              </a:ext>
            </a:extLst>
          </p:cNvPr>
          <p:cNvSpPr>
            <a:spLocks noGrp="1"/>
          </p:cNvSpPr>
          <p:nvPr>
            <p:ph type="ftr" sz="quarter" idx="11"/>
          </p:nvPr>
        </p:nvSpPr>
        <p:spPr/>
        <p:txBody>
          <a:bodyPr/>
          <a:lstStyle/>
          <a:p>
            <a:r>
              <a:rPr lang="en-US"/>
              <a:t>WSTS 2022</a:t>
            </a:r>
            <a:endParaRPr lang="en-CA"/>
          </a:p>
        </p:txBody>
      </p:sp>
      <p:sp>
        <p:nvSpPr>
          <p:cNvPr id="5" name="Slide Number Placeholder 4">
            <a:extLst>
              <a:ext uri="{FF2B5EF4-FFF2-40B4-BE49-F238E27FC236}">
                <a16:creationId xmlns:a16="http://schemas.microsoft.com/office/drawing/2014/main" id="{D65B642E-DF19-4090-9992-87B0D82407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66257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FB1B5-D2E8-45D0-8C10-BD2788555E6B}"/>
              </a:ext>
            </a:extLst>
          </p:cNvPr>
          <p:cNvSpPr>
            <a:spLocks noGrp="1"/>
          </p:cNvSpPr>
          <p:nvPr>
            <p:ph type="dt" sz="half" idx="10"/>
          </p:nvPr>
        </p:nvSpPr>
        <p:spPr/>
        <p:txBody>
          <a:bodyPr/>
          <a:lstStyle/>
          <a:p>
            <a:endParaRPr lang="en-CA"/>
          </a:p>
        </p:txBody>
      </p:sp>
      <p:sp>
        <p:nvSpPr>
          <p:cNvPr id="3" name="Footer Placeholder 2">
            <a:extLst>
              <a:ext uri="{FF2B5EF4-FFF2-40B4-BE49-F238E27FC236}">
                <a16:creationId xmlns:a16="http://schemas.microsoft.com/office/drawing/2014/main" id="{B07B95A9-A04E-4D4A-AA8D-7611CBE64F57}"/>
              </a:ext>
            </a:extLst>
          </p:cNvPr>
          <p:cNvSpPr>
            <a:spLocks noGrp="1"/>
          </p:cNvSpPr>
          <p:nvPr>
            <p:ph type="ftr" sz="quarter" idx="11"/>
          </p:nvPr>
        </p:nvSpPr>
        <p:spPr/>
        <p:txBody>
          <a:bodyPr/>
          <a:lstStyle/>
          <a:p>
            <a:r>
              <a:rPr lang="en-US"/>
              <a:t>WSTS 2022</a:t>
            </a:r>
            <a:endParaRPr lang="en-CA"/>
          </a:p>
        </p:txBody>
      </p:sp>
      <p:sp>
        <p:nvSpPr>
          <p:cNvPr id="4" name="Slide Number Placeholder 3">
            <a:extLst>
              <a:ext uri="{FF2B5EF4-FFF2-40B4-BE49-F238E27FC236}">
                <a16:creationId xmlns:a16="http://schemas.microsoft.com/office/drawing/2014/main" id="{A86AB344-144C-4638-A7AF-DC95795ECDCE}"/>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237619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86D7-03D0-42F2-8125-C9CA5CDF19E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C32C8A3-ED55-4603-89B8-91BE797A0E4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F805202-26D3-4AD6-8538-8CED5B2FA64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7ADCD99-6836-431B-9746-C69077FD95B4}"/>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086E9140-8DD0-45DB-B8CB-1E04E9DDC13B}"/>
              </a:ext>
            </a:extLst>
          </p:cNvPr>
          <p:cNvSpPr>
            <a:spLocks noGrp="1"/>
          </p:cNvSpPr>
          <p:nvPr>
            <p:ph type="ftr" sz="quarter" idx="11"/>
          </p:nvPr>
        </p:nvSpPr>
        <p:spPr/>
        <p:txBody>
          <a:bodyPr/>
          <a:lstStyle/>
          <a:p>
            <a:r>
              <a:rPr lang="en-US"/>
              <a:t>WSTS 2022</a:t>
            </a:r>
            <a:endParaRPr lang="en-CA"/>
          </a:p>
        </p:txBody>
      </p:sp>
      <p:sp>
        <p:nvSpPr>
          <p:cNvPr id="7" name="Slide Number Placeholder 6">
            <a:extLst>
              <a:ext uri="{FF2B5EF4-FFF2-40B4-BE49-F238E27FC236}">
                <a16:creationId xmlns:a16="http://schemas.microsoft.com/office/drawing/2014/main" id="{3B1CE45F-C089-4B61-A7B7-79590FFFDF0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61907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86DF-2541-487F-BEE0-585AA1FEC5E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FB352CF-B060-4B79-8860-B00EF2FE952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73034F85-4E14-40CC-B22C-B3AD5C4D89F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424E509-C184-4665-81D2-9D0565B29095}"/>
              </a:ext>
            </a:extLst>
          </p:cNvPr>
          <p:cNvSpPr>
            <a:spLocks noGrp="1"/>
          </p:cNvSpPr>
          <p:nvPr>
            <p:ph type="dt" sz="half" idx="10"/>
          </p:nvPr>
        </p:nvSpPr>
        <p:spPr/>
        <p:txBody>
          <a:bodyPr/>
          <a:lstStyle/>
          <a:p>
            <a:endParaRPr lang="en-CA"/>
          </a:p>
        </p:txBody>
      </p:sp>
      <p:sp>
        <p:nvSpPr>
          <p:cNvPr id="6" name="Footer Placeholder 5">
            <a:extLst>
              <a:ext uri="{FF2B5EF4-FFF2-40B4-BE49-F238E27FC236}">
                <a16:creationId xmlns:a16="http://schemas.microsoft.com/office/drawing/2014/main" id="{8BFD94D8-DDF7-48BC-B14C-36A735F5594D}"/>
              </a:ext>
            </a:extLst>
          </p:cNvPr>
          <p:cNvSpPr>
            <a:spLocks noGrp="1"/>
          </p:cNvSpPr>
          <p:nvPr>
            <p:ph type="ftr" sz="quarter" idx="11"/>
          </p:nvPr>
        </p:nvSpPr>
        <p:spPr/>
        <p:txBody>
          <a:bodyPr/>
          <a:lstStyle/>
          <a:p>
            <a:r>
              <a:rPr lang="en-US"/>
              <a:t>WSTS 2022</a:t>
            </a:r>
            <a:endParaRPr lang="en-CA"/>
          </a:p>
        </p:txBody>
      </p:sp>
      <p:sp>
        <p:nvSpPr>
          <p:cNvPr id="7" name="Slide Number Placeholder 6">
            <a:extLst>
              <a:ext uri="{FF2B5EF4-FFF2-40B4-BE49-F238E27FC236}">
                <a16:creationId xmlns:a16="http://schemas.microsoft.com/office/drawing/2014/main" id="{0A324A84-3D9A-422D-A77A-9F01C22821A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6428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DB45-FE5D-490F-9DAB-8B434C486C3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C2640CC-8A6B-4FB0-A72E-22D7C5E571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53F0E3C-2DFF-49F2-92AE-DCD36CD66F34}"/>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C0141531-B449-462E-988E-76114FD19562}"/>
              </a:ext>
            </a:extLst>
          </p:cNvPr>
          <p:cNvSpPr>
            <a:spLocks noGrp="1"/>
          </p:cNvSpPr>
          <p:nvPr>
            <p:ph type="ftr" sz="quarter" idx="11"/>
          </p:nvPr>
        </p:nvSpPr>
        <p:spPr/>
        <p:txBody>
          <a:bodyPr/>
          <a:lstStyle/>
          <a:p>
            <a:r>
              <a:rPr lang="en-US"/>
              <a:t>WSTS 2022</a:t>
            </a:r>
            <a:endParaRPr lang="en-CA"/>
          </a:p>
        </p:txBody>
      </p:sp>
      <p:sp>
        <p:nvSpPr>
          <p:cNvPr id="6" name="Slide Number Placeholder 5">
            <a:extLst>
              <a:ext uri="{FF2B5EF4-FFF2-40B4-BE49-F238E27FC236}">
                <a16:creationId xmlns:a16="http://schemas.microsoft.com/office/drawing/2014/main" id="{D24E147A-1300-46D6-BD02-FF74281AE5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2166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D72C10-7D9E-4E50-A570-C196C9A393CC}"/>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471000A-3626-4352-9C26-A09B1337F20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BB703D-B451-48F9-BE41-735E80884967}"/>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F68B8F8E-616C-4F21-9A93-20248F424F80}"/>
              </a:ext>
            </a:extLst>
          </p:cNvPr>
          <p:cNvSpPr>
            <a:spLocks noGrp="1"/>
          </p:cNvSpPr>
          <p:nvPr>
            <p:ph type="ftr" sz="quarter" idx="11"/>
          </p:nvPr>
        </p:nvSpPr>
        <p:spPr/>
        <p:txBody>
          <a:bodyPr/>
          <a:lstStyle/>
          <a:p>
            <a:r>
              <a:rPr lang="en-US"/>
              <a:t>WSTS 2022</a:t>
            </a:r>
            <a:endParaRPr lang="en-CA"/>
          </a:p>
        </p:txBody>
      </p:sp>
      <p:sp>
        <p:nvSpPr>
          <p:cNvPr id="6" name="Slide Number Placeholder 5">
            <a:extLst>
              <a:ext uri="{FF2B5EF4-FFF2-40B4-BE49-F238E27FC236}">
                <a16:creationId xmlns:a16="http://schemas.microsoft.com/office/drawing/2014/main" id="{6D753228-76A9-46B3-A05A-D1D9EDA44D9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82115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8482033" y="122017"/>
            <a:ext cx="548700" cy="393600"/>
          </a:xfrm>
          <a:prstGeom prst="rect">
            <a:avLst/>
          </a:prstGeom>
        </p:spPr>
        <p:txBody>
          <a:bodyPr spcFirstLastPara="1" wrap="square" lIns="91425" tIns="91425" rIns="91425" bIns="91425" anchor="ctr" anchorCtr="0">
            <a:noAutofit/>
          </a:bodyPr>
          <a:lstStyle>
            <a:lvl1pPr lvl="0">
              <a:buNone/>
              <a:defRPr>
                <a:latin typeface="Avenir Next LT Pro" panose="020B05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3" name="Google Shape;23;p4"/>
          <p:cNvPicPr preferRelativeResize="0"/>
          <p:nvPr/>
        </p:nvPicPr>
        <p:blipFill>
          <a:blip r:embed="rId2">
            <a:alphaModFix/>
          </a:blip>
          <a:stretch>
            <a:fillRect/>
          </a:stretch>
        </p:blipFill>
        <p:spPr>
          <a:xfrm>
            <a:off x="7728933" y="4703625"/>
            <a:ext cx="1301801" cy="269825"/>
          </a:xfrm>
          <a:prstGeom prst="rect">
            <a:avLst/>
          </a:prstGeom>
          <a:noFill/>
          <a:ln>
            <a:noFill/>
          </a:ln>
        </p:spPr>
      </p:pic>
      <p:sp>
        <p:nvSpPr>
          <p:cNvPr id="11" name="Google Shape;20;p4">
            <a:extLst>
              <a:ext uri="{FF2B5EF4-FFF2-40B4-BE49-F238E27FC236}">
                <a16:creationId xmlns:a16="http://schemas.microsoft.com/office/drawing/2014/main" id="{D70E9FD2-9A28-4E1A-B56F-F2D3F592ECD9}"/>
              </a:ext>
            </a:extLst>
          </p:cNvPr>
          <p:cNvSpPr txBox="1">
            <a:spLocks noGrp="1"/>
          </p:cNvSpPr>
          <p:nvPr>
            <p:ph type="title"/>
          </p:nvPr>
        </p:nvSpPr>
        <p:spPr>
          <a:xfrm>
            <a:off x="311700" y="293309"/>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Avenir Next LT Pro" panose="020B05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 name="Google Shape;21;p4">
            <a:extLst>
              <a:ext uri="{FF2B5EF4-FFF2-40B4-BE49-F238E27FC236}">
                <a16:creationId xmlns:a16="http://schemas.microsoft.com/office/drawing/2014/main" id="{55E8CA30-7593-4376-828D-B15FD7B225CD}"/>
              </a:ext>
            </a:extLst>
          </p:cNvPr>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atin typeface="Avenir Next LT Pro" panose="020B0504020202020204" pitchFamily="34" charset="0"/>
              </a:defRPr>
            </a:lvl1pPr>
            <a:lvl2pPr marL="914400" lvl="1" indent="-317500">
              <a:spcBef>
                <a:spcPts val="600"/>
              </a:spcBef>
              <a:spcAft>
                <a:spcPts val="0"/>
              </a:spcAft>
              <a:buSzPts val="1400"/>
              <a:buChar char="○"/>
              <a:defRPr>
                <a:latin typeface="Avenir Next LT Pro" panose="020B0504020202020204" pitchFamily="34" charset="0"/>
              </a:defRPr>
            </a:lvl2pPr>
            <a:lvl3pPr marL="1371600" lvl="2" indent="-317500">
              <a:spcBef>
                <a:spcPts val="600"/>
              </a:spcBef>
              <a:spcAft>
                <a:spcPts val="0"/>
              </a:spcAft>
              <a:buSzPts val="1400"/>
              <a:buChar char="■"/>
              <a:defRPr>
                <a:latin typeface="Avenir Next LT Pro" panose="020B0504020202020204" pitchFamily="34" charset="0"/>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endParaRPr lang="en-CA"/>
          </a:p>
        </p:txBody>
      </p:sp>
      <p:sp>
        <p:nvSpPr>
          <p:cNvPr id="14" name="Google Shape;24;p4">
            <a:extLst>
              <a:ext uri="{FF2B5EF4-FFF2-40B4-BE49-F238E27FC236}">
                <a16:creationId xmlns:a16="http://schemas.microsoft.com/office/drawing/2014/main" id="{1BFF5628-779A-45C7-82A7-D93BE9B9477E}"/>
              </a:ext>
            </a:extLst>
          </p:cNvPr>
          <p:cNvSpPr/>
          <p:nvPr userDrawn="1"/>
        </p:nvSpPr>
        <p:spPr>
          <a:xfrm>
            <a:off x="160800" y="293309"/>
            <a:ext cx="111000" cy="572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venir Next LT Pro" panose="020B0504020202020204" pitchFamily="34" charset="0"/>
            </a:endParaRPr>
          </a:p>
        </p:txBody>
      </p:sp>
    </p:spTree>
    <p:extLst>
      <p:ext uri="{BB962C8B-B14F-4D97-AF65-F5344CB8AC3E}">
        <p14:creationId xmlns:p14="http://schemas.microsoft.com/office/powerpoint/2010/main" val="2452889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C75B-F4C6-4348-B8DF-01B6D7A0DC9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44208F4-6FFD-4C73-8715-1EA6C989A18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A38930F2-533C-44FB-A2AF-1C7159E93AA2}"/>
              </a:ext>
            </a:extLst>
          </p:cNvPr>
          <p:cNvSpPr>
            <a:spLocks noGrp="1"/>
          </p:cNvSpPr>
          <p:nvPr>
            <p:ph type="ftr" sz="quarter" idx="11"/>
          </p:nvPr>
        </p:nvSpPr>
        <p:spPr/>
        <p:txBody>
          <a:bodyPr/>
          <a:lstStyle>
            <a:lvl1pPr>
              <a:defRPr>
                <a:solidFill>
                  <a:schemeClr val="tx1"/>
                </a:solidFill>
              </a:defRPr>
            </a:lvl1pPr>
          </a:lstStyle>
          <a:p>
            <a:r>
              <a:rPr lang="en-US"/>
              <a:t>WSTS 2022</a:t>
            </a:r>
            <a:endParaRPr lang="en-US">
              <a:solidFill>
                <a:schemeClr val="tx1"/>
              </a:solidFill>
            </a:endParaRPr>
          </a:p>
        </p:txBody>
      </p:sp>
      <p:sp>
        <p:nvSpPr>
          <p:cNvPr id="6" name="Slide Number Placeholder 5">
            <a:extLst>
              <a:ext uri="{FF2B5EF4-FFF2-40B4-BE49-F238E27FC236}">
                <a16:creationId xmlns:a16="http://schemas.microsoft.com/office/drawing/2014/main" id="{784DC2FB-4EF1-4339-885A-1E4A164BC385}"/>
              </a:ext>
            </a:extLst>
          </p:cNvPr>
          <p:cNvSpPr>
            <a:spLocks noGrp="1"/>
          </p:cNvSpPr>
          <p:nvPr>
            <p:ph type="sldNum" sz="quarter" idx="12"/>
          </p:nvPr>
        </p:nvSpPr>
        <p:spPr/>
        <p:txBody>
          <a:bodyPr/>
          <a:lstStyle/>
          <a:p>
            <a:fld id="{509C2BD3-7D6D-43D3-8503-217A6DF0A2D8}"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26FA314A-13C8-4886-9E7C-8B5CE3AB7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1722845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4883-37FF-4986-92F6-D6522F69832B}"/>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5CAA60-B1C9-43AC-99C0-C36E60AAF9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045DCEF-272F-41E4-810D-F0F82056E37C}"/>
              </a:ext>
            </a:extLst>
          </p:cNvPr>
          <p:cNvSpPr>
            <a:spLocks noGrp="1"/>
          </p:cNvSpPr>
          <p:nvPr>
            <p:ph type="ftr" sz="quarter" idx="11"/>
          </p:nvPr>
        </p:nvSpPr>
        <p:spPr>
          <a:xfrm>
            <a:off x="628650" y="4767263"/>
            <a:ext cx="3943350" cy="273844"/>
          </a:xfrm>
        </p:spPr>
        <p:txBody>
          <a:bodyPr/>
          <a:lstStyle>
            <a:lvl1pPr>
              <a:defRPr>
                <a:solidFill>
                  <a:schemeClr val="tx1"/>
                </a:solidFill>
              </a:defRPr>
            </a:lvl1pPr>
          </a:lstStyle>
          <a:p>
            <a:r>
              <a:rPr lang="en-US"/>
              <a:t>WSTS 2022</a:t>
            </a:r>
            <a:endParaRPr lang="en-US">
              <a:solidFill>
                <a:schemeClr val="tx1"/>
              </a:solidFill>
            </a:endParaRPr>
          </a:p>
        </p:txBody>
      </p:sp>
      <p:sp>
        <p:nvSpPr>
          <p:cNvPr id="6" name="Slide Number Placeholder 5">
            <a:extLst>
              <a:ext uri="{FF2B5EF4-FFF2-40B4-BE49-F238E27FC236}">
                <a16:creationId xmlns:a16="http://schemas.microsoft.com/office/drawing/2014/main" id="{A2BD4044-315B-448C-9975-961E7B939EF9}"/>
              </a:ext>
            </a:extLst>
          </p:cNvPr>
          <p:cNvSpPr>
            <a:spLocks noGrp="1"/>
          </p:cNvSpPr>
          <p:nvPr>
            <p:ph type="sldNum" sz="quarter" idx="12"/>
          </p:nvPr>
        </p:nvSpPr>
        <p:spPr/>
        <p:txBody>
          <a:bodyPr/>
          <a:lstStyle/>
          <a:p>
            <a:fld id="{509C2BD3-7D6D-43D3-8503-217A6DF0A2D8}" type="slidenum">
              <a:rPr lang="en-US" smtClean="0"/>
              <a:t>‹#›</a:t>
            </a:fld>
            <a:endParaRPr lang="en-US"/>
          </a:p>
        </p:txBody>
      </p:sp>
      <p:pic>
        <p:nvPicPr>
          <p:cNvPr id="12" name="Picture 11" descr="Icon&#10;&#10;Description automatically generated">
            <a:extLst>
              <a:ext uri="{FF2B5EF4-FFF2-40B4-BE49-F238E27FC236}">
                <a16:creationId xmlns:a16="http://schemas.microsoft.com/office/drawing/2014/main" id="{18A8C7C5-0151-4F21-8D4B-6EF923539C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105750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0A3D-BED0-427B-A1BE-09A30D34499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C9868A6-417C-4E92-A64B-9E34A53B69A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DF18041-832C-4783-AA24-ED12C720F779}"/>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7" name="Footer Placeholder 4">
            <a:extLst>
              <a:ext uri="{FF2B5EF4-FFF2-40B4-BE49-F238E27FC236}">
                <a16:creationId xmlns:a16="http://schemas.microsoft.com/office/drawing/2014/main" id="{8731EBF9-7CD5-4D78-8047-48CE6B50B223}"/>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8" name="Picture 7" descr="Icon&#10;&#10;Description automatically generated">
            <a:extLst>
              <a:ext uri="{FF2B5EF4-FFF2-40B4-BE49-F238E27FC236}">
                <a16:creationId xmlns:a16="http://schemas.microsoft.com/office/drawing/2014/main" id="{7A8B1425-970C-4731-B268-DE84057514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1963019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0A3D-BED0-427B-A1BE-09A30D34499D}"/>
              </a:ext>
            </a:extLst>
          </p:cNvPr>
          <p:cNvSpPr>
            <a:spLocks noGrp="1"/>
          </p:cNvSpPr>
          <p:nvPr>
            <p:ph type="title" hasCustomPrompt="1"/>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C9868A6-417C-4E92-A64B-9E34A53B69A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DF18041-832C-4783-AA24-ED12C720F779}"/>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7" name="Footer Placeholder 4">
            <a:extLst>
              <a:ext uri="{FF2B5EF4-FFF2-40B4-BE49-F238E27FC236}">
                <a16:creationId xmlns:a16="http://schemas.microsoft.com/office/drawing/2014/main" id="{8731EBF9-7CD5-4D78-8047-48CE6B50B223}"/>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8" name="Picture 7" descr="Icon&#10;&#10;Description automatically generated">
            <a:extLst>
              <a:ext uri="{FF2B5EF4-FFF2-40B4-BE49-F238E27FC236}">
                <a16:creationId xmlns:a16="http://schemas.microsoft.com/office/drawing/2014/main" id="{7A8B1425-970C-4731-B268-DE84057514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7690127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0523-78ED-433F-94BA-5CD3401CB001}"/>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D4801F-19A5-4E98-B5A7-D7B14C73A38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ABE152-5B40-450B-A4F2-24DB8280074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3F3623D-B829-416D-9F44-E1BC72720C01}"/>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8" name="Footer Placeholder 4">
            <a:extLst>
              <a:ext uri="{FF2B5EF4-FFF2-40B4-BE49-F238E27FC236}">
                <a16:creationId xmlns:a16="http://schemas.microsoft.com/office/drawing/2014/main" id="{BFAFA1D2-76AD-47F7-9C2E-F745490C4F92}"/>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9" name="Picture 8" descr="Icon&#10;&#10;Description automatically generated">
            <a:extLst>
              <a:ext uri="{FF2B5EF4-FFF2-40B4-BE49-F238E27FC236}">
                <a16:creationId xmlns:a16="http://schemas.microsoft.com/office/drawing/2014/main" id="{D4579F00-26F3-48AF-8DC2-A2DF3173D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1782862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0B54-16E9-484D-BCDB-0F1BF491A565}"/>
              </a:ext>
            </a:extLst>
          </p:cNvPr>
          <p:cNvSpPr>
            <a:spLocks noGrp="1"/>
          </p:cNvSpPr>
          <p:nvPr>
            <p:ph type="title" hasCustomPrompt="1"/>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3719E2-A6F4-4125-9175-F5CCE491A91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E8326-082F-4C58-87F6-146908B7644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AB7B40-1655-4907-8798-1CB87992346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55980-CEF1-4083-BA9A-3C9ACA87364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2130BDD-F5B1-469E-9D2E-874063BEAE9F}"/>
              </a:ext>
            </a:extLst>
          </p:cNvPr>
          <p:cNvSpPr>
            <a:spLocks noGrp="1"/>
          </p:cNvSpPr>
          <p:nvPr>
            <p:ph type="sldNum" sz="quarter" idx="12"/>
          </p:nvPr>
        </p:nvSpPr>
        <p:spPr/>
        <p:txBody>
          <a:bodyPr/>
          <a:lstStyle/>
          <a:p>
            <a:fld id="{509C2BD3-7D6D-43D3-8503-217A6DF0A2D8}" type="slidenum">
              <a:rPr lang="en-US" smtClean="0"/>
              <a:t>‹#›</a:t>
            </a:fld>
            <a:endParaRPr lang="en-US"/>
          </a:p>
        </p:txBody>
      </p:sp>
    </p:spTree>
    <p:extLst>
      <p:ext uri="{BB962C8B-B14F-4D97-AF65-F5344CB8AC3E}">
        <p14:creationId xmlns:p14="http://schemas.microsoft.com/office/powerpoint/2010/main" val="1266581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B499CB-D6EB-4BC2-BAB7-ABFA1DCFDB0D}"/>
              </a:ext>
            </a:extLst>
          </p:cNvPr>
          <p:cNvSpPr>
            <a:spLocks/>
          </p:cNvSpPr>
          <p:nvPr userDrawn="1"/>
        </p:nvSpPr>
        <p:spPr>
          <a:xfrm>
            <a:off x="0" y="0"/>
            <a:ext cx="9144000" cy="5143500"/>
          </a:xfrm>
          <a:prstGeom prst="rect">
            <a:avLst/>
          </a:prstGeom>
          <a:solidFill>
            <a:srgbClr val="08222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B99A1031-C1AF-49FA-8927-A0FD0CC4C32C}"/>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9C59C27-8B91-4C25-B9E5-530FAFD6B303}"/>
              </a:ext>
            </a:extLst>
          </p:cNvPr>
          <p:cNvSpPr>
            <a:spLocks noGrp="1"/>
          </p:cNvSpPr>
          <p:nvPr>
            <p:ph type="ftr" sz="quarter" idx="11"/>
          </p:nvPr>
        </p:nvSpPr>
        <p:spPr>
          <a:xfrm>
            <a:off x="628650" y="4767263"/>
            <a:ext cx="3943350" cy="273844"/>
          </a:xfrm>
        </p:spPr>
        <p:txBody>
          <a:bodyPr/>
          <a:lstStyle/>
          <a:p>
            <a:r>
              <a:rPr lang="en-US"/>
              <a:t>WSTS 2022</a:t>
            </a:r>
          </a:p>
        </p:txBody>
      </p:sp>
      <p:sp>
        <p:nvSpPr>
          <p:cNvPr id="5" name="Slide Number Placeholder 4">
            <a:extLst>
              <a:ext uri="{FF2B5EF4-FFF2-40B4-BE49-F238E27FC236}">
                <a16:creationId xmlns:a16="http://schemas.microsoft.com/office/drawing/2014/main" id="{00B8BC2E-DE8E-4460-AC96-CF9499D2AC38}"/>
              </a:ext>
            </a:extLst>
          </p:cNvPr>
          <p:cNvSpPr>
            <a:spLocks noGrp="1"/>
          </p:cNvSpPr>
          <p:nvPr>
            <p:ph type="sldNum" sz="quarter" idx="12"/>
          </p:nvPr>
        </p:nvSpPr>
        <p:spPr/>
        <p:txBody>
          <a:bodyPr/>
          <a:lstStyle/>
          <a:p>
            <a:fld id="{509C2BD3-7D6D-43D3-8503-217A6DF0A2D8}" type="slidenum">
              <a:rPr lang="en-US" smtClean="0"/>
              <a:t>‹#›</a:t>
            </a:fld>
            <a:endParaRPr lang="en-US"/>
          </a:p>
        </p:txBody>
      </p:sp>
      <p:pic>
        <p:nvPicPr>
          <p:cNvPr id="11" name="Picture 10" descr="Logo&#10;&#10;Description automatically generated">
            <a:extLst>
              <a:ext uri="{FF2B5EF4-FFF2-40B4-BE49-F238E27FC236}">
                <a16:creationId xmlns:a16="http://schemas.microsoft.com/office/drawing/2014/main" id="{EC6EC450-487C-4526-A4C0-B4A71BC1471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1903" t="12926" r="49992" b="37252"/>
          <a:stretch/>
        </p:blipFill>
        <p:spPr>
          <a:xfrm>
            <a:off x="386196" y="4783303"/>
            <a:ext cx="242455" cy="241762"/>
          </a:xfrm>
          <a:prstGeom prst="rect">
            <a:avLst/>
          </a:prstGeom>
        </p:spPr>
      </p:pic>
    </p:spTree>
    <p:extLst>
      <p:ext uri="{BB962C8B-B14F-4D97-AF65-F5344CB8AC3E}">
        <p14:creationId xmlns:p14="http://schemas.microsoft.com/office/powerpoint/2010/main" val="557821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2" descr="A picture containing large, plane, light, water&#10;&#10;Description automatically generated">
            <a:extLst>
              <a:ext uri="{FF2B5EF4-FFF2-40B4-BE49-F238E27FC236}">
                <a16:creationId xmlns:a16="http://schemas.microsoft.com/office/drawing/2014/main" id="{200243F9-B7F3-4A12-BCE6-8D4BDFC571DC}"/>
              </a:ext>
            </a:extLst>
          </p:cNvPr>
          <p:cNvPicPr>
            <a:picLocks noChangeAspect="1"/>
          </p:cNvPicPr>
          <p:nvPr userDrawn="1"/>
        </p:nvPicPr>
        <p:blipFill>
          <a:blip r:embed="rId2">
            <a:alphaModFix amt="85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 y="0"/>
            <a:ext cx="9149564" cy="5143500"/>
          </a:xfrm>
          <a:prstGeom prst="rect">
            <a:avLst/>
          </a:prstGeom>
        </p:spPr>
      </p:pic>
      <p:sp>
        <p:nvSpPr>
          <p:cNvPr id="2" name="Title 1">
            <a:extLst>
              <a:ext uri="{FF2B5EF4-FFF2-40B4-BE49-F238E27FC236}">
                <a16:creationId xmlns:a16="http://schemas.microsoft.com/office/drawing/2014/main" id="{B99A1031-C1AF-49FA-8927-A0FD0CC4C32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9C59C27-8B91-4C25-B9E5-530FAFD6B303}"/>
              </a:ext>
            </a:extLst>
          </p:cNvPr>
          <p:cNvSpPr>
            <a:spLocks noGrp="1"/>
          </p:cNvSpPr>
          <p:nvPr>
            <p:ph type="ftr" sz="quarter" idx="11"/>
          </p:nvPr>
        </p:nvSpPr>
        <p:spPr>
          <a:xfrm>
            <a:off x="628650" y="4767263"/>
            <a:ext cx="3943350" cy="273844"/>
          </a:xfrm>
        </p:spPr>
        <p:txBody>
          <a:bodyPr/>
          <a:lstStyle/>
          <a:p>
            <a:r>
              <a:rPr lang="en-US"/>
              <a:t>WSTS 2022</a:t>
            </a:r>
          </a:p>
        </p:txBody>
      </p:sp>
      <p:sp>
        <p:nvSpPr>
          <p:cNvPr id="5" name="Slide Number Placeholder 4">
            <a:extLst>
              <a:ext uri="{FF2B5EF4-FFF2-40B4-BE49-F238E27FC236}">
                <a16:creationId xmlns:a16="http://schemas.microsoft.com/office/drawing/2014/main" id="{00B8BC2E-DE8E-4460-AC96-CF9499D2AC38}"/>
              </a:ext>
            </a:extLst>
          </p:cNvPr>
          <p:cNvSpPr>
            <a:spLocks noGrp="1"/>
          </p:cNvSpPr>
          <p:nvPr>
            <p:ph type="sldNum" sz="quarter" idx="12"/>
          </p:nvPr>
        </p:nvSpPr>
        <p:spPr/>
        <p:txBody>
          <a:bodyPr/>
          <a:lstStyle/>
          <a:p>
            <a:fld id="{509C2BD3-7D6D-43D3-8503-217A6DF0A2D8}"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3400B60B-AAF4-4E14-A8D4-25E5D70795FE}"/>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1903" t="12926" r="49992" b="37252"/>
          <a:stretch/>
        </p:blipFill>
        <p:spPr>
          <a:xfrm>
            <a:off x="386196" y="4783303"/>
            <a:ext cx="242455" cy="241762"/>
          </a:xfrm>
          <a:prstGeom prst="rect">
            <a:avLst/>
          </a:prstGeom>
        </p:spPr>
      </p:pic>
    </p:spTree>
    <p:extLst>
      <p:ext uri="{BB962C8B-B14F-4D97-AF65-F5344CB8AC3E}">
        <p14:creationId xmlns:p14="http://schemas.microsoft.com/office/powerpoint/2010/main" val="3240579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43BCE3DD-176A-436B-AFE2-EE4158DDBCA4}"/>
              </a:ext>
            </a:extLst>
          </p:cNvPr>
          <p:cNvSpPr>
            <a:spLocks noGrp="1"/>
          </p:cNvSpPr>
          <p:nvPr>
            <p:ph type="ftr" sz="quarter" idx="11"/>
          </p:nvPr>
        </p:nvSpPr>
        <p:spPr>
          <a:xfrm>
            <a:off x="628650" y="4767263"/>
            <a:ext cx="3943350" cy="273844"/>
          </a:xfrm>
        </p:spPr>
        <p:txBody>
          <a:bodyPr/>
          <a:lstStyle>
            <a:lvl1pPr>
              <a:defRPr>
                <a:solidFill>
                  <a:schemeClr val="bg1"/>
                </a:solidFill>
              </a:defRPr>
            </a:lvl1pPr>
          </a:lstStyle>
          <a:p>
            <a:r>
              <a:rPr lang="en-US"/>
              <a:t>WSTS 2022</a:t>
            </a:r>
            <a:endParaRPr lang="en-US">
              <a:solidFill>
                <a:schemeClr val="bg1"/>
              </a:solidFill>
            </a:endParaRPr>
          </a:p>
        </p:txBody>
      </p:sp>
      <p:sp>
        <p:nvSpPr>
          <p:cNvPr id="8" name="Slide Number Placeholder 4">
            <a:extLst>
              <a:ext uri="{FF2B5EF4-FFF2-40B4-BE49-F238E27FC236}">
                <a16:creationId xmlns:a16="http://schemas.microsoft.com/office/drawing/2014/main" id="{08556BBB-94FF-4830-A62D-E48392E04C22}"/>
              </a:ext>
            </a:extLst>
          </p:cNvPr>
          <p:cNvSpPr>
            <a:spLocks noGrp="1"/>
          </p:cNvSpPr>
          <p:nvPr>
            <p:ph type="sldNum" sz="quarter" idx="12"/>
          </p:nvPr>
        </p:nvSpPr>
        <p:spPr>
          <a:xfrm>
            <a:off x="6457950" y="4767263"/>
            <a:ext cx="2057400" cy="273844"/>
          </a:xfrm>
        </p:spPr>
        <p:txBody>
          <a:bodyPr/>
          <a:lstStyle/>
          <a:p>
            <a:fld id="{509C2BD3-7D6D-43D3-8503-217A6DF0A2D8}"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55E38491-BA86-443B-977A-DFF6E94667E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1903" t="12926" r="49992" b="37252"/>
          <a:stretch/>
        </p:blipFill>
        <p:spPr>
          <a:xfrm>
            <a:off x="386196" y="4783303"/>
            <a:ext cx="242455" cy="241762"/>
          </a:xfrm>
          <a:prstGeom prst="rect">
            <a:avLst/>
          </a:prstGeom>
        </p:spPr>
      </p:pic>
      <p:sp>
        <p:nvSpPr>
          <p:cNvPr id="10" name="Title 1">
            <a:extLst>
              <a:ext uri="{FF2B5EF4-FFF2-40B4-BE49-F238E27FC236}">
                <a16:creationId xmlns:a16="http://schemas.microsoft.com/office/drawing/2014/main" id="{CC899562-8554-4301-8C45-FC2D02943E45}"/>
              </a:ext>
            </a:extLst>
          </p:cNvPr>
          <p:cNvSpPr>
            <a:spLocks noGrp="1"/>
          </p:cNvSpPr>
          <p:nvPr>
            <p:ph type="title" hasCustomPrompt="1"/>
          </p:nvPr>
        </p:nvSpPr>
        <p:spPr>
          <a:xfrm>
            <a:off x="628650" y="273844"/>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34949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D06E-82BB-41FA-832B-006E5362047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50BF9E-4490-42A8-9D39-A486FED0422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A19AB9-94DB-4A10-B78D-EFC7B6326C3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6447A488-B07C-4105-90D6-F222DF65ACBF}"/>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8" name="Footer Placeholder 4">
            <a:extLst>
              <a:ext uri="{FF2B5EF4-FFF2-40B4-BE49-F238E27FC236}">
                <a16:creationId xmlns:a16="http://schemas.microsoft.com/office/drawing/2014/main" id="{FCC9FA57-C0A6-40DA-B9F8-8907CBF48148}"/>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9" name="Picture 8" descr="Icon&#10;&#10;Description automatically generated">
            <a:extLst>
              <a:ext uri="{FF2B5EF4-FFF2-40B4-BE49-F238E27FC236}">
                <a16:creationId xmlns:a16="http://schemas.microsoft.com/office/drawing/2014/main" id="{0684B898-8DE4-40ED-A1BF-C9EE4E5762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825463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F6C8-DA0B-42D7-AC63-5050B0FFE5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542E0AA-ADD9-42B1-A6F8-DCC8C06D32A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A9085B0-A865-4EBE-A8D5-419735DF7C4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A955ABAA-2F3E-43C8-9D8D-DCBF041500AA}"/>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8" name="Footer Placeholder 4">
            <a:extLst>
              <a:ext uri="{FF2B5EF4-FFF2-40B4-BE49-F238E27FC236}">
                <a16:creationId xmlns:a16="http://schemas.microsoft.com/office/drawing/2014/main" id="{5BEFB7D8-6D5B-4B9E-A02B-EBF62909CA25}"/>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9" name="Picture 8" descr="Icon&#10;&#10;Description automatically generated">
            <a:extLst>
              <a:ext uri="{FF2B5EF4-FFF2-40B4-BE49-F238E27FC236}">
                <a16:creationId xmlns:a16="http://schemas.microsoft.com/office/drawing/2014/main" id="{618F7C64-63CE-4D31-A37B-91F28EE48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2131585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C9D0C-44DD-4269-9664-D5B2813B2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5794ED-73E4-448C-A927-D0430300BF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BEDA295-1198-49D1-BD15-1755D689A557}"/>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7" name="Footer Placeholder 4">
            <a:extLst>
              <a:ext uri="{FF2B5EF4-FFF2-40B4-BE49-F238E27FC236}">
                <a16:creationId xmlns:a16="http://schemas.microsoft.com/office/drawing/2014/main" id="{0D228A7B-C8E5-474D-8578-DD58718DC559}"/>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8" name="Picture 7" descr="Icon&#10;&#10;Description automatically generated">
            <a:extLst>
              <a:ext uri="{FF2B5EF4-FFF2-40B4-BE49-F238E27FC236}">
                <a16:creationId xmlns:a16="http://schemas.microsoft.com/office/drawing/2014/main" id="{38959950-C516-4B19-95D4-CC1224AAF4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1495334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B33E8F-732B-4470-962B-7B8EBAE7F73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D0AB90-F299-45FE-BA57-74089F237F0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0AE6DE3-0B87-4045-B9A3-C5F9AA03D131}"/>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7" name="Footer Placeholder 4">
            <a:extLst>
              <a:ext uri="{FF2B5EF4-FFF2-40B4-BE49-F238E27FC236}">
                <a16:creationId xmlns:a16="http://schemas.microsoft.com/office/drawing/2014/main" id="{85853334-6A73-418E-8665-9663FD5637DC}"/>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8" name="Picture 7" descr="Icon&#10;&#10;Description automatically generated">
            <a:extLst>
              <a:ext uri="{FF2B5EF4-FFF2-40B4-BE49-F238E27FC236}">
                <a16:creationId xmlns:a16="http://schemas.microsoft.com/office/drawing/2014/main" id="{4FC1C4FB-D99B-47FA-9C1F-61733D6D49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207322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0523-78ED-433F-94BA-5CD3401CB0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D4801F-19A5-4E98-B5A7-D7B14C73A38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ABE152-5B40-450B-A4F2-24DB8280074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3F3623D-B829-416D-9F44-E1BC72720C01}"/>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8" name="Footer Placeholder 4">
            <a:extLst>
              <a:ext uri="{FF2B5EF4-FFF2-40B4-BE49-F238E27FC236}">
                <a16:creationId xmlns:a16="http://schemas.microsoft.com/office/drawing/2014/main" id="{BFAFA1D2-76AD-47F7-9C2E-F745490C4F92}"/>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9" name="Picture 8" descr="Icon&#10;&#10;Description automatically generated">
            <a:extLst>
              <a:ext uri="{FF2B5EF4-FFF2-40B4-BE49-F238E27FC236}">
                <a16:creationId xmlns:a16="http://schemas.microsoft.com/office/drawing/2014/main" id="{D4579F00-26F3-48AF-8DC2-A2DF3173D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1219392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43BCE3DD-176A-436B-AFE2-EE4158DDBCA4}"/>
              </a:ext>
            </a:extLst>
          </p:cNvPr>
          <p:cNvSpPr>
            <a:spLocks noGrp="1"/>
          </p:cNvSpPr>
          <p:nvPr>
            <p:ph type="ftr" sz="quarter" idx="11"/>
          </p:nvPr>
        </p:nvSpPr>
        <p:spPr>
          <a:xfrm>
            <a:off x="628650" y="4767263"/>
            <a:ext cx="3943350" cy="273844"/>
          </a:xfrm>
        </p:spPr>
        <p:txBody>
          <a:bodyPr/>
          <a:lstStyle>
            <a:lvl1pPr>
              <a:defRPr>
                <a:solidFill>
                  <a:schemeClr val="bg1"/>
                </a:solidFill>
              </a:defRPr>
            </a:lvl1pPr>
          </a:lstStyle>
          <a:p>
            <a:r>
              <a:rPr lang="en-US"/>
              <a:t>WSTS 2022</a:t>
            </a:r>
            <a:endParaRPr lang="en-US">
              <a:solidFill>
                <a:schemeClr val="bg1"/>
              </a:solidFill>
            </a:endParaRPr>
          </a:p>
        </p:txBody>
      </p:sp>
      <p:sp>
        <p:nvSpPr>
          <p:cNvPr id="8" name="Slide Number Placeholder 4">
            <a:extLst>
              <a:ext uri="{FF2B5EF4-FFF2-40B4-BE49-F238E27FC236}">
                <a16:creationId xmlns:a16="http://schemas.microsoft.com/office/drawing/2014/main" id="{08556BBB-94FF-4830-A62D-E48392E04C22}"/>
              </a:ext>
            </a:extLst>
          </p:cNvPr>
          <p:cNvSpPr>
            <a:spLocks noGrp="1"/>
          </p:cNvSpPr>
          <p:nvPr>
            <p:ph type="sldNum" sz="quarter" idx="12"/>
          </p:nvPr>
        </p:nvSpPr>
        <p:spPr>
          <a:xfrm>
            <a:off x="6457950" y="4767263"/>
            <a:ext cx="2057400" cy="273844"/>
          </a:xfrm>
        </p:spPr>
        <p:txBody>
          <a:bodyPr/>
          <a:lstStyle/>
          <a:p>
            <a:fld id="{509C2BD3-7D6D-43D3-8503-217A6DF0A2D8}"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55E38491-BA86-443B-977A-DFF6E94667E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1903" t="12926" r="49992" b="37252"/>
          <a:stretch/>
        </p:blipFill>
        <p:spPr>
          <a:xfrm>
            <a:off x="386196" y="4783303"/>
            <a:ext cx="242455" cy="241762"/>
          </a:xfrm>
          <a:prstGeom prst="rect">
            <a:avLst/>
          </a:prstGeom>
        </p:spPr>
      </p:pic>
      <p:sp>
        <p:nvSpPr>
          <p:cNvPr id="10" name="Title 1">
            <a:extLst>
              <a:ext uri="{FF2B5EF4-FFF2-40B4-BE49-F238E27FC236}">
                <a16:creationId xmlns:a16="http://schemas.microsoft.com/office/drawing/2014/main" id="{CC899562-8554-4301-8C45-FC2D02943E45}"/>
              </a:ext>
            </a:extLst>
          </p:cNvPr>
          <p:cNvSpPr>
            <a:spLocks noGrp="1"/>
          </p:cNvSpPr>
          <p:nvPr>
            <p:ph type="title"/>
          </p:nvPr>
        </p:nvSpPr>
        <p:spPr>
          <a:xfrm>
            <a:off x="628650" y="273844"/>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58820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0B54-16E9-484D-BCDB-0F1BF491A5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3719E2-A6F4-4125-9175-F5CCE491A91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1CE8326-082F-4C58-87F6-146908B7644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AB7B40-1655-4907-8798-1CB87992346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55980-CEF1-4083-BA9A-3C9ACA87364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2130BDD-F5B1-469E-9D2E-874063BEAE9F}"/>
              </a:ext>
            </a:extLst>
          </p:cNvPr>
          <p:cNvSpPr>
            <a:spLocks noGrp="1"/>
          </p:cNvSpPr>
          <p:nvPr>
            <p:ph type="sldNum" sz="quarter" idx="12"/>
          </p:nvPr>
        </p:nvSpPr>
        <p:spPr/>
        <p:txBody>
          <a:bodyPr/>
          <a:lstStyle/>
          <a:p>
            <a:fld id="{509C2BD3-7D6D-43D3-8503-217A6DF0A2D8}" type="slidenum">
              <a:rPr lang="en-US" smtClean="0"/>
              <a:t>‹#›</a:t>
            </a:fld>
            <a:endParaRPr lang="en-US"/>
          </a:p>
        </p:txBody>
      </p:sp>
    </p:spTree>
    <p:extLst>
      <p:ext uri="{BB962C8B-B14F-4D97-AF65-F5344CB8AC3E}">
        <p14:creationId xmlns:p14="http://schemas.microsoft.com/office/powerpoint/2010/main" val="2632356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B499CB-D6EB-4BC2-BAB7-ABFA1DCFDB0D}"/>
              </a:ext>
            </a:extLst>
          </p:cNvPr>
          <p:cNvSpPr>
            <a:spLocks/>
          </p:cNvSpPr>
          <p:nvPr userDrawn="1"/>
        </p:nvSpPr>
        <p:spPr>
          <a:xfrm>
            <a:off x="0" y="0"/>
            <a:ext cx="9144000" cy="5143500"/>
          </a:xfrm>
          <a:prstGeom prst="rect">
            <a:avLst/>
          </a:prstGeom>
          <a:solidFill>
            <a:srgbClr val="08222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B99A1031-C1AF-49FA-8927-A0FD0CC4C32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9C59C27-8B91-4C25-B9E5-530FAFD6B303}"/>
              </a:ext>
            </a:extLst>
          </p:cNvPr>
          <p:cNvSpPr>
            <a:spLocks noGrp="1"/>
          </p:cNvSpPr>
          <p:nvPr>
            <p:ph type="ftr" sz="quarter" idx="11"/>
          </p:nvPr>
        </p:nvSpPr>
        <p:spPr>
          <a:xfrm>
            <a:off x="628650" y="4767263"/>
            <a:ext cx="3943350" cy="273844"/>
          </a:xfrm>
        </p:spPr>
        <p:txBody>
          <a:bodyPr/>
          <a:lstStyle/>
          <a:p>
            <a:r>
              <a:rPr lang="en-US"/>
              <a:t>WSTS 2022</a:t>
            </a:r>
          </a:p>
        </p:txBody>
      </p:sp>
      <p:sp>
        <p:nvSpPr>
          <p:cNvPr id="5" name="Slide Number Placeholder 4">
            <a:extLst>
              <a:ext uri="{FF2B5EF4-FFF2-40B4-BE49-F238E27FC236}">
                <a16:creationId xmlns:a16="http://schemas.microsoft.com/office/drawing/2014/main" id="{00B8BC2E-DE8E-4460-AC96-CF9499D2AC38}"/>
              </a:ext>
            </a:extLst>
          </p:cNvPr>
          <p:cNvSpPr>
            <a:spLocks noGrp="1"/>
          </p:cNvSpPr>
          <p:nvPr>
            <p:ph type="sldNum" sz="quarter" idx="12"/>
          </p:nvPr>
        </p:nvSpPr>
        <p:spPr/>
        <p:txBody>
          <a:bodyPr/>
          <a:lstStyle/>
          <a:p>
            <a:fld id="{509C2BD3-7D6D-43D3-8503-217A6DF0A2D8}" type="slidenum">
              <a:rPr lang="en-US" smtClean="0"/>
              <a:t>‹#›</a:t>
            </a:fld>
            <a:endParaRPr lang="en-US"/>
          </a:p>
        </p:txBody>
      </p:sp>
      <p:pic>
        <p:nvPicPr>
          <p:cNvPr id="11" name="Picture 10" descr="Logo&#10;&#10;Description automatically generated">
            <a:extLst>
              <a:ext uri="{FF2B5EF4-FFF2-40B4-BE49-F238E27FC236}">
                <a16:creationId xmlns:a16="http://schemas.microsoft.com/office/drawing/2014/main" id="{EC6EC450-487C-4526-A4C0-B4A71BC1471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1903" t="12926" r="49992" b="37252"/>
          <a:stretch/>
        </p:blipFill>
        <p:spPr>
          <a:xfrm>
            <a:off x="386196" y="4783303"/>
            <a:ext cx="242455" cy="241762"/>
          </a:xfrm>
          <a:prstGeom prst="rect">
            <a:avLst/>
          </a:prstGeom>
        </p:spPr>
      </p:pic>
    </p:spTree>
    <p:extLst>
      <p:ext uri="{BB962C8B-B14F-4D97-AF65-F5344CB8AC3E}">
        <p14:creationId xmlns:p14="http://schemas.microsoft.com/office/powerpoint/2010/main" val="360007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2" descr="A picture containing large, plane, light, water&#10;&#10;Description automatically generated">
            <a:extLst>
              <a:ext uri="{FF2B5EF4-FFF2-40B4-BE49-F238E27FC236}">
                <a16:creationId xmlns:a16="http://schemas.microsoft.com/office/drawing/2014/main" id="{200243F9-B7F3-4A12-BCE6-8D4BDFC571DC}"/>
              </a:ext>
            </a:extLst>
          </p:cNvPr>
          <p:cNvPicPr>
            <a:picLocks noChangeAspect="1"/>
          </p:cNvPicPr>
          <p:nvPr userDrawn="1"/>
        </p:nvPicPr>
        <p:blipFill>
          <a:blip r:embed="rId2">
            <a:alphaModFix amt="85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 y="0"/>
            <a:ext cx="9149564" cy="5143500"/>
          </a:xfrm>
          <a:prstGeom prst="rect">
            <a:avLst/>
          </a:prstGeom>
        </p:spPr>
      </p:pic>
      <p:sp>
        <p:nvSpPr>
          <p:cNvPr id="2" name="Title 1">
            <a:extLst>
              <a:ext uri="{FF2B5EF4-FFF2-40B4-BE49-F238E27FC236}">
                <a16:creationId xmlns:a16="http://schemas.microsoft.com/office/drawing/2014/main" id="{B99A1031-C1AF-49FA-8927-A0FD0CC4C32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9C59C27-8B91-4C25-B9E5-530FAFD6B303}"/>
              </a:ext>
            </a:extLst>
          </p:cNvPr>
          <p:cNvSpPr>
            <a:spLocks noGrp="1"/>
          </p:cNvSpPr>
          <p:nvPr>
            <p:ph type="ftr" sz="quarter" idx="11"/>
          </p:nvPr>
        </p:nvSpPr>
        <p:spPr>
          <a:xfrm>
            <a:off x="628650" y="4767263"/>
            <a:ext cx="3943350" cy="273844"/>
          </a:xfrm>
        </p:spPr>
        <p:txBody>
          <a:bodyPr/>
          <a:lstStyle/>
          <a:p>
            <a:r>
              <a:rPr lang="en-US"/>
              <a:t>WSTS 2022</a:t>
            </a:r>
          </a:p>
        </p:txBody>
      </p:sp>
      <p:sp>
        <p:nvSpPr>
          <p:cNvPr id="5" name="Slide Number Placeholder 4">
            <a:extLst>
              <a:ext uri="{FF2B5EF4-FFF2-40B4-BE49-F238E27FC236}">
                <a16:creationId xmlns:a16="http://schemas.microsoft.com/office/drawing/2014/main" id="{00B8BC2E-DE8E-4460-AC96-CF9499D2AC38}"/>
              </a:ext>
            </a:extLst>
          </p:cNvPr>
          <p:cNvSpPr>
            <a:spLocks noGrp="1"/>
          </p:cNvSpPr>
          <p:nvPr>
            <p:ph type="sldNum" sz="quarter" idx="12"/>
          </p:nvPr>
        </p:nvSpPr>
        <p:spPr/>
        <p:txBody>
          <a:bodyPr/>
          <a:lstStyle/>
          <a:p>
            <a:fld id="{509C2BD3-7D6D-43D3-8503-217A6DF0A2D8}"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3400B60B-AAF4-4E14-A8D4-25E5D70795FE}"/>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1903" t="12926" r="49992" b="37252"/>
          <a:stretch/>
        </p:blipFill>
        <p:spPr>
          <a:xfrm>
            <a:off x="386196" y="4783303"/>
            <a:ext cx="242455" cy="241762"/>
          </a:xfrm>
          <a:prstGeom prst="rect">
            <a:avLst/>
          </a:prstGeom>
        </p:spPr>
      </p:pic>
    </p:spTree>
    <p:extLst>
      <p:ext uri="{BB962C8B-B14F-4D97-AF65-F5344CB8AC3E}">
        <p14:creationId xmlns:p14="http://schemas.microsoft.com/office/powerpoint/2010/main" val="781998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43BCE3DD-176A-436B-AFE2-EE4158DDBCA4}"/>
              </a:ext>
            </a:extLst>
          </p:cNvPr>
          <p:cNvSpPr>
            <a:spLocks noGrp="1"/>
          </p:cNvSpPr>
          <p:nvPr>
            <p:ph type="ftr" sz="quarter" idx="11"/>
          </p:nvPr>
        </p:nvSpPr>
        <p:spPr>
          <a:xfrm>
            <a:off x="628650" y="4767263"/>
            <a:ext cx="3943350" cy="273844"/>
          </a:xfrm>
        </p:spPr>
        <p:txBody>
          <a:bodyPr/>
          <a:lstStyle>
            <a:lvl1pPr>
              <a:defRPr>
                <a:solidFill>
                  <a:schemeClr val="bg1"/>
                </a:solidFill>
              </a:defRPr>
            </a:lvl1pPr>
          </a:lstStyle>
          <a:p>
            <a:r>
              <a:rPr lang="en-US"/>
              <a:t>WSTS 2022</a:t>
            </a:r>
            <a:endParaRPr lang="en-US">
              <a:solidFill>
                <a:schemeClr val="bg1"/>
              </a:solidFill>
            </a:endParaRPr>
          </a:p>
        </p:txBody>
      </p:sp>
      <p:sp>
        <p:nvSpPr>
          <p:cNvPr id="8" name="Slide Number Placeholder 4">
            <a:extLst>
              <a:ext uri="{FF2B5EF4-FFF2-40B4-BE49-F238E27FC236}">
                <a16:creationId xmlns:a16="http://schemas.microsoft.com/office/drawing/2014/main" id="{08556BBB-94FF-4830-A62D-E48392E04C22}"/>
              </a:ext>
            </a:extLst>
          </p:cNvPr>
          <p:cNvSpPr>
            <a:spLocks noGrp="1"/>
          </p:cNvSpPr>
          <p:nvPr>
            <p:ph type="sldNum" sz="quarter" idx="12"/>
          </p:nvPr>
        </p:nvSpPr>
        <p:spPr>
          <a:xfrm>
            <a:off x="6457950" y="4767263"/>
            <a:ext cx="2057400" cy="273844"/>
          </a:xfrm>
        </p:spPr>
        <p:txBody>
          <a:bodyPr/>
          <a:lstStyle/>
          <a:p>
            <a:fld id="{509C2BD3-7D6D-43D3-8503-217A6DF0A2D8}"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55E38491-BA86-443B-977A-DFF6E94667E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1903" t="12926" r="49992" b="37252"/>
          <a:stretch/>
        </p:blipFill>
        <p:spPr>
          <a:xfrm>
            <a:off x="386196" y="4783303"/>
            <a:ext cx="242455" cy="241762"/>
          </a:xfrm>
          <a:prstGeom prst="rect">
            <a:avLst/>
          </a:prstGeom>
        </p:spPr>
      </p:pic>
      <p:sp>
        <p:nvSpPr>
          <p:cNvPr id="10" name="Title 1">
            <a:extLst>
              <a:ext uri="{FF2B5EF4-FFF2-40B4-BE49-F238E27FC236}">
                <a16:creationId xmlns:a16="http://schemas.microsoft.com/office/drawing/2014/main" id="{CC899562-8554-4301-8C45-FC2D02943E45}"/>
              </a:ext>
            </a:extLst>
          </p:cNvPr>
          <p:cNvSpPr>
            <a:spLocks noGrp="1"/>
          </p:cNvSpPr>
          <p:nvPr>
            <p:ph type="title"/>
          </p:nvPr>
        </p:nvSpPr>
        <p:spPr>
          <a:xfrm>
            <a:off x="628650" y="273844"/>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30634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D06E-82BB-41FA-832B-006E5362047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50BF9E-4490-42A8-9D39-A486FED0422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A19AB9-94DB-4A10-B78D-EFC7B6326C3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6447A488-B07C-4105-90D6-F222DF65ACBF}"/>
              </a:ext>
            </a:extLst>
          </p:cNvPr>
          <p:cNvSpPr>
            <a:spLocks noGrp="1"/>
          </p:cNvSpPr>
          <p:nvPr>
            <p:ph type="sldNum" sz="quarter" idx="12"/>
          </p:nvPr>
        </p:nvSpPr>
        <p:spPr/>
        <p:txBody>
          <a:bodyPr/>
          <a:lstStyle/>
          <a:p>
            <a:fld id="{509C2BD3-7D6D-43D3-8503-217A6DF0A2D8}" type="slidenum">
              <a:rPr lang="en-US" smtClean="0"/>
              <a:t>‹#›</a:t>
            </a:fld>
            <a:endParaRPr lang="en-US"/>
          </a:p>
        </p:txBody>
      </p:sp>
      <p:sp>
        <p:nvSpPr>
          <p:cNvPr id="8" name="Footer Placeholder 4">
            <a:extLst>
              <a:ext uri="{FF2B5EF4-FFF2-40B4-BE49-F238E27FC236}">
                <a16:creationId xmlns:a16="http://schemas.microsoft.com/office/drawing/2014/main" id="{FCC9FA57-C0A6-40DA-B9F8-8907CBF48148}"/>
              </a:ext>
            </a:extLst>
          </p:cNvPr>
          <p:cNvSpPr>
            <a:spLocks noGrp="1"/>
          </p:cNvSpPr>
          <p:nvPr>
            <p:ph type="ftr" sz="quarter" idx="11"/>
          </p:nvPr>
        </p:nvSpPr>
        <p:spPr>
          <a:xfrm>
            <a:off x="628650" y="4769644"/>
            <a:ext cx="3943350" cy="273844"/>
          </a:xfrm>
        </p:spPr>
        <p:txBody>
          <a:bodyPr/>
          <a:lstStyle>
            <a:lvl1pPr>
              <a:defRPr>
                <a:solidFill>
                  <a:schemeClr val="tx1"/>
                </a:solidFill>
              </a:defRPr>
            </a:lvl1pPr>
          </a:lstStyle>
          <a:p>
            <a:r>
              <a:rPr lang="en-US"/>
              <a:t>WSTS 2022</a:t>
            </a:r>
            <a:endParaRPr lang="en-US">
              <a:solidFill>
                <a:schemeClr val="tx1"/>
              </a:solidFill>
            </a:endParaRPr>
          </a:p>
        </p:txBody>
      </p:sp>
      <p:pic>
        <p:nvPicPr>
          <p:cNvPr id="9" name="Picture 8" descr="Icon&#10;&#10;Description automatically generated">
            <a:extLst>
              <a:ext uri="{FF2B5EF4-FFF2-40B4-BE49-F238E27FC236}">
                <a16:creationId xmlns:a16="http://schemas.microsoft.com/office/drawing/2014/main" id="{0684B898-8DE4-40ED-A1BF-C9EE4E5762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515" y="4809044"/>
            <a:ext cx="204135" cy="204135"/>
          </a:xfrm>
          <a:prstGeom prst="rect">
            <a:avLst/>
          </a:prstGeom>
        </p:spPr>
      </p:pic>
    </p:spTree>
    <p:extLst>
      <p:ext uri="{BB962C8B-B14F-4D97-AF65-F5344CB8AC3E}">
        <p14:creationId xmlns:p14="http://schemas.microsoft.com/office/powerpoint/2010/main" val="1714029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3.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ACBEF-0E97-4E63-A62B-27500A1A26F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796474-658B-4D4B-89BF-C09B534BC29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1C009BB-5F71-42B4-AF7E-67744E2EB8DA}"/>
              </a:ext>
            </a:extLst>
          </p:cNvPr>
          <p:cNvSpPr>
            <a:spLocks noGrp="1"/>
          </p:cNvSpPr>
          <p:nvPr>
            <p:ph type="ftr" sz="quarter" idx="3"/>
          </p:nvPr>
        </p:nvSpPr>
        <p:spPr>
          <a:xfrm>
            <a:off x="628650" y="4769644"/>
            <a:ext cx="3943350" cy="273844"/>
          </a:xfrm>
          <a:prstGeom prst="rect">
            <a:avLst/>
          </a:prstGeom>
        </p:spPr>
        <p:txBody>
          <a:bodyPr vert="horz" lIns="91440" tIns="45720" rIns="91440" bIns="45720" rtlCol="0" anchor="ctr"/>
          <a:lstStyle>
            <a:lvl1pPr algn="l">
              <a:defRPr sz="675" i="1">
                <a:solidFill>
                  <a:schemeClr val="tx1"/>
                </a:solidFill>
              </a:defRPr>
            </a:lvl1pPr>
          </a:lstStyle>
          <a:p>
            <a:r>
              <a:rPr lang="en-US" b="1"/>
              <a:t>WSTS 2022</a:t>
            </a:r>
            <a:endParaRPr lang="en-US"/>
          </a:p>
        </p:txBody>
      </p:sp>
      <p:sp>
        <p:nvSpPr>
          <p:cNvPr id="6" name="Slide Number Placeholder 5">
            <a:extLst>
              <a:ext uri="{FF2B5EF4-FFF2-40B4-BE49-F238E27FC236}">
                <a16:creationId xmlns:a16="http://schemas.microsoft.com/office/drawing/2014/main" id="{419C997B-FFF3-42AB-8AAF-8A8E39F97AE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9C2BD3-7D6D-43D3-8503-217A6DF0A2D8}" type="slidenum">
              <a:rPr lang="en-US" smtClean="0"/>
              <a:t>‹#›</a:t>
            </a:fld>
            <a:endParaRPr lang="en-US"/>
          </a:p>
        </p:txBody>
      </p:sp>
    </p:spTree>
    <p:extLst>
      <p:ext uri="{BB962C8B-B14F-4D97-AF65-F5344CB8AC3E}">
        <p14:creationId xmlns:p14="http://schemas.microsoft.com/office/powerpoint/2010/main" val="179867743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WSTS 2022</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D3014C8-8912-F844-B81A-5C72A03BBD59}" type="slidenum">
              <a:rPr lang="en-US" smtClean="0"/>
              <a:t>‹#›</a:t>
            </a:fld>
            <a:endParaRPr lang="en-US"/>
          </a:p>
        </p:txBody>
      </p:sp>
    </p:spTree>
    <p:extLst>
      <p:ext uri="{BB962C8B-B14F-4D97-AF65-F5344CB8AC3E}">
        <p14:creationId xmlns:p14="http://schemas.microsoft.com/office/powerpoint/2010/main" val="58702175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6" r:id="rId3"/>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CD6D4C-35A0-4A58-8BDD-E5B06BF85A9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E29CA54-BEFB-40AE-98D9-A910BF3B45F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72C9EDA-C6BA-4175-AC3C-4C1880042FC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5" name="Footer Placeholder 4">
            <a:extLst>
              <a:ext uri="{FF2B5EF4-FFF2-40B4-BE49-F238E27FC236}">
                <a16:creationId xmlns:a16="http://schemas.microsoft.com/office/drawing/2014/main" id="{52E57AF3-F40B-42D7-A9CD-5C45DB1099A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WSTS 2022</a:t>
            </a:r>
            <a:endParaRPr lang="en-CA"/>
          </a:p>
        </p:txBody>
      </p:sp>
      <p:sp>
        <p:nvSpPr>
          <p:cNvPr id="6" name="Slide Number Placeholder 5">
            <a:extLst>
              <a:ext uri="{FF2B5EF4-FFF2-40B4-BE49-F238E27FC236}">
                <a16:creationId xmlns:a16="http://schemas.microsoft.com/office/drawing/2014/main" id="{59FBD817-4A17-4FA5-A4A8-4B5034330DF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4211404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12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ACBEF-0E97-4E63-A62B-27500A1A26F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796474-658B-4D4B-89BF-C09B534BC29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1C009BB-5F71-42B4-AF7E-67744E2EB8DA}"/>
              </a:ext>
            </a:extLst>
          </p:cNvPr>
          <p:cNvSpPr>
            <a:spLocks noGrp="1"/>
          </p:cNvSpPr>
          <p:nvPr>
            <p:ph type="ftr" sz="quarter" idx="3"/>
          </p:nvPr>
        </p:nvSpPr>
        <p:spPr>
          <a:xfrm>
            <a:off x="628650" y="4769644"/>
            <a:ext cx="3943350" cy="273844"/>
          </a:xfrm>
          <a:prstGeom prst="rect">
            <a:avLst/>
          </a:prstGeom>
        </p:spPr>
        <p:txBody>
          <a:bodyPr vert="horz" lIns="91440" tIns="45720" rIns="91440" bIns="45720" rtlCol="0" anchor="ctr"/>
          <a:lstStyle>
            <a:lvl1pPr algn="l">
              <a:defRPr sz="675" i="1">
                <a:solidFill>
                  <a:schemeClr val="tx1"/>
                </a:solidFill>
              </a:defRPr>
            </a:lvl1pPr>
          </a:lstStyle>
          <a:p>
            <a:r>
              <a:rPr lang="en-US" b="1"/>
              <a:t>WSTS 2022</a:t>
            </a:r>
            <a:endParaRPr lang="en-US"/>
          </a:p>
        </p:txBody>
      </p:sp>
      <p:sp>
        <p:nvSpPr>
          <p:cNvPr id="6" name="Slide Number Placeholder 5">
            <a:extLst>
              <a:ext uri="{FF2B5EF4-FFF2-40B4-BE49-F238E27FC236}">
                <a16:creationId xmlns:a16="http://schemas.microsoft.com/office/drawing/2014/main" id="{419C997B-FFF3-42AB-8AAF-8A8E39F97AE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9C2BD3-7D6D-43D3-8503-217A6DF0A2D8}" type="slidenum">
              <a:rPr lang="en-US" smtClean="0"/>
              <a:t>‹#›</a:t>
            </a:fld>
            <a:endParaRPr lang="en-US"/>
          </a:p>
        </p:txBody>
      </p:sp>
    </p:spTree>
    <p:extLst>
      <p:ext uri="{BB962C8B-B14F-4D97-AF65-F5344CB8AC3E}">
        <p14:creationId xmlns:p14="http://schemas.microsoft.com/office/powerpoint/2010/main" val="423138892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hf sldNum="0" hdr="0" dt="0"/>
  <p:txStyles>
    <p:titleStyle>
      <a:lvl1pPr algn="l" defTabSz="685800" rtl="0" eaLnBrk="1" latinLnBrk="0" hangingPunct="1">
        <a:lnSpc>
          <a:spcPct val="90000"/>
        </a:lnSpc>
        <a:spcBef>
          <a:spcPct val="0"/>
        </a:spcBef>
        <a:buNone/>
        <a:defRPr sz="3300" kern="1200">
          <a:solidFill>
            <a:srgbClr val="2AABA8"/>
          </a:solidFill>
          <a:latin typeface="Abadi" panose="020B0604020104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71.png"/><Relationship Id="rId7" Type="http://schemas.openxmlformats.org/officeDocument/2006/relationships/image" Target="../media/image70.png"/><Relationship Id="rId12"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76.svg"/><Relationship Id="rId5" Type="http://schemas.openxmlformats.org/officeDocument/2006/relationships/image" Target="../media/image68.png"/><Relationship Id="rId15" Type="http://schemas.microsoft.com/office/2007/relationships/hdphoto" Target="../media/hdphoto5.wdp"/><Relationship Id="rId10" Type="http://schemas.openxmlformats.org/officeDocument/2006/relationships/image" Target="../media/image75.png"/><Relationship Id="rId4" Type="http://schemas.openxmlformats.org/officeDocument/2006/relationships/image" Target="../media/image72.svg"/><Relationship Id="rId9" Type="http://schemas.openxmlformats.org/officeDocument/2006/relationships/image" Target="../media/image74.svg"/><Relationship Id="rId1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png"/><Relationship Id="rId3" Type="http://schemas.openxmlformats.org/officeDocument/2006/relationships/image" Target="../media/image80.png"/><Relationship Id="rId7" Type="http://schemas.microsoft.com/office/2007/relationships/hdphoto" Target="../media/hdphoto6.wdp"/><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notesSlide" Target="../notesSlides/notesSlide18.xml"/><Relationship Id="rId16"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89.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 Id="rId1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png"/><Relationship Id="rId5" Type="http://schemas.microsoft.com/office/2007/relationships/hdphoto" Target="../media/hdphoto10.wdp"/><Relationship Id="rId10" Type="http://schemas.openxmlformats.org/officeDocument/2006/relationships/image" Target="../media/image97.svg"/><Relationship Id="rId4" Type="http://schemas.openxmlformats.org/officeDocument/2006/relationships/image" Target="../media/image92.png"/><Relationship Id="rId9"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9.png"/><Relationship Id="rId7" Type="http://schemas.microsoft.com/office/2007/relationships/hdphoto" Target="../media/hdphoto1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62.pn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svg"/><Relationship Id="rId19" Type="http://schemas.openxmlformats.org/officeDocument/2006/relationships/image" Target="../media/image46.png"/><Relationship Id="rId4" Type="http://schemas.microsoft.com/office/2007/relationships/hdphoto" Target="../media/hdphoto3.wdp"/><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A02C9ACB-D172-41E1-9504-82C6A0B0513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t="12926" b="9978"/>
          <a:stretch/>
        </p:blipFill>
        <p:spPr>
          <a:xfrm>
            <a:off x="7527403" y="4467179"/>
            <a:ext cx="1586220" cy="687896"/>
          </a:xfrm>
          <a:prstGeom prst="rect">
            <a:avLst/>
          </a:prstGeom>
        </p:spPr>
      </p:pic>
      <p:sp>
        <p:nvSpPr>
          <p:cNvPr id="12" name="Text Box 5">
            <a:extLst>
              <a:ext uri="{FF2B5EF4-FFF2-40B4-BE49-F238E27FC236}">
                <a16:creationId xmlns:a16="http://schemas.microsoft.com/office/drawing/2014/main" id="{7140C5A6-2C11-4C05-B7EA-01A3C43C484B}"/>
              </a:ext>
            </a:extLst>
          </p:cNvPr>
          <p:cNvSpPr txBox="1"/>
          <p:nvPr/>
        </p:nvSpPr>
        <p:spPr>
          <a:xfrm>
            <a:off x="135834" y="1178477"/>
            <a:ext cx="4576843" cy="1030191"/>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defTabSz="685800">
              <a:lnSpc>
                <a:spcPct val="107000"/>
              </a:lnSpc>
              <a:spcAft>
                <a:spcPts val="600"/>
              </a:spcAft>
              <a:buClrTx/>
              <a:defRPr/>
            </a:pPr>
            <a:r>
              <a:rPr lang="en-US" sz="1600" kern="1200" spc="225">
                <a:solidFill>
                  <a:srgbClr val="2AABA8"/>
                </a:solidFill>
                <a:latin typeface="Futura Medium"/>
                <a:ea typeface="Source Sans Pro" panose="020B0503030403020204" pitchFamily="34" charset="0"/>
                <a:cs typeface="Times New Roman" panose="02020603050405020304" pitchFamily="18" charset="0"/>
              </a:rPr>
              <a:t>Workshop on Time Synchronization</a:t>
            </a:r>
          </a:p>
          <a:p>
            <a:pPr defTabSz="685800">
              <a:lnSpc>
                <a:spcPct val="107000"/>
              </a:lnSpc>
              <a:spcAft>
                <a:spcPts val="600"/>
              </a:spcAft>
              <a:buClrTx/>
              <a:defRPr/>
            </a:pPr>
            <a:r>
              <a:rPr lang="en-US" sz="1800" kern="1200" spc="225">
                <a:solidFill>
                  <a:srgbClr val="2AABA8"/>
                </a:solidFill>
                <a:latin typeface="Futura Medium"/>
                <a:ea typeface="Source Sans Pro" panose="020B0503030403020204" pitchFamily="34" charset="0"/>
                <a:cs typeface="Times New Roman" panose="02020603050405020304" pitchFamily="18" charset="0"/>
              </a:rPr>
              <a:t>May 12, 2022</a:t>
            </a:r>
          </a:p>
          <a:p>
            <a:pPr defTabSz="685800">
              <a:lnSpc>
                <a:spcPct val="107000"/>
              </a:lnSpc>
              <a:spcAft>
                <a:spcPts val="600"/>
              </a:spcAft>
              <a:buClrTx/>
              <a:defRPr/>
            </a:pPr>
            <a:r>
              <a:rPr lang="en-US" sz="1800" kern="1200" spc="225">
                <a:solidFill>
                  <a:srgbClr val="2AABA8"/>
                </a:solidFill>
                <a:latin typeface="Futura Medium"/>
                <a:ea typeface="Source Sans Pro" panose="020B0503030403020204" pitchFamily="34" charset="0"/>
                <a:cs typeface="Times New Roman" panose="02020603050405020304" pitchFamily="18" charset="0"/>
              </a:rPr>
              <a:t>Tyler Reid, CTO</a:t>
            </a:r>
          </a:p>
        </p:txBody>
      </p:sp>
      <p:pic>
        <p:nvPicPr>
          <p:cNvPr id="2" name="Picture 1" descr="Logo&#10;&#10;Description automatically generated">
            <a:extLst>
              <a:ext uri="{FF2B5EF4-FFF2-40B4-BE49-F238E27FC236}">
                <a16:creationId xmlns:a16="http://schemas.microsoft.com/office/drawing/2014/main" id="{C4051F82-D8A9-413A-8B61-74F0822686D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1903" t="12926" r="49992" b="37252"/>
          <a:stretch/>
        </p:blipFill>
        <p:spPr>
          <a:xfrm>
            <a:off x="386196" y="4783303"/>
            <a:ext cx="242455" cy="241762"/>
          </a:xfrm>
          <a:prstGeom prst="rect">
            <a:avLst/>
          </a:prstGeom>
        </p:spPr>
      </p:pic>
      <p:sp>
        <p:nvSpPr>
          <p:cNvPr id="3" name="Text Box 5">
            <a:extLst>
              <a:ext uri="{FF2B5EF4-FFF2-40B4-BE49-F238E27FC236}">
                <a16:creationId xmlns:a16="http://schemas.microsoft.com/office/drawing/2014/main" id="{C650B7FE-53AA-4CF9-B1D0-6C171F0B42D7}"/>
              </a:ext>
            </a:extLst>
          </p:cNvPr>
          <p:cNvSpPr txBox="1"/>
          <p:nvPr/>
        </p:nvSpPr>
        <p:spPr>
          <a:xfrm>
            <a:off x="135835" y="114737"/>
            <a:ext cx="6195746" cy="1117058"/>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buClrTx/>
              <a:buSzTx/>
              <a:buFont typeface="Arial"/>
              <a:buNone/>
              <a:tabLst/>
              <a:defRPr/>
            </a:pPr>
            <a:r>
              <a:rPr lang="en-US" sz="3000" kern="1200">
                <a:solidFill>
                  <a:prstClr val="white"/>
                </a:solidFill>
                <a:latin typeface="Futura Medium"/>
                <a:ea typeface="Calibri" panose="020F0502020204030204" pitchFamily="34" charset="0"/>
                <a:cs typeface="Times New Roman" panose="02020603050405020304" pitchFamily="18" charset="0"/>
              </a:rPr>
              <a:t>LEO Satellites For </a:t>
            </a:r>
          </a:p>
          <a:p>
            <a:pPr marL="0" marR="0" lvl="0" indent="0" algn="l" defTabSz="685800" rtl="0" eaLnBrk="1" fontAlgn="auto" latinLnBrk="0" hangingPunct="1">
              <a:lnSpc>
                <a:spcPct val="107000"/>
              </a:lnSpc>
              <a:spcBef>
                <a:spcPts val="0"/>
              </a:spcBef>
              <a:buClrTx/>
              <a:buSzTx/>
              <a:buFont typeface="Arial"/>
              <a:buNone/>
              <a:tabLst/>
              <a:defRPr/>
            </a:pPr>
            <a:r>
              <a:rPr lang="en-US" sz="3000" kern="1200">
                <a:solidFill>
                  <a:prstClr val="white"/>
                </a:solidFill>
                <a:latin typeface="Futura Medium"/>
                <a:ea typeface="Calibri" panose="020F0502020204030204" pitchFamily="34" charset="0"/>
                <a:cs typeface="Times New Roman" panose="02020603050405020304" pitchFamily="18" charset="0"/>
              </a:rPr>
              <a:t>Time Synchronization</a:t>
            </a:r>
            <a:endParaRPr kumimoji="0" lang="en-US" sz="3000" b="0" i="0" u="none" strike="noStrike" kern="1200" cap="none" spc="0" normalizeH="0" baseline="0" noProof="0">
              <a:ln>
                <a:noFill/>
              </a:ln>
              <a:solidFill>
                <a:prstClr val="white"/>
              </a:solidFill>
              <a:effectLst/>
              <a:uLnTx/>
              <a:uFillTx/>
              <a:latin typeface="Futura Medium"/>
              <a:ea typeface="Calibri" panose="020F0502020204030204" pitchFamily="34" charset="0"/>
              <a:cs typeface="Times New Roman" panose="02020603050405020304" pitchFamily="18" charset="0"/>
              <a:sym typeface="Arial"/>
            </a:endParaRPr>
          </a:p>
        </p:txBody>
      </p:sp>
      <p:sp>
        <p:nvSpPr>
          <p:cNvPr id="6" name="Footer Placeholder 2">
            <a:extLst>
              <a:ext uri="{FF2B5EF4-FFF2-40B4-BE49-F238E27FC236}">
                <a16:creationId xmlns:a16="http://schemas.microsoft.com/office/drawing/2014/main" id="{9A933422-701A-4EB3-BF7A-5B755DECAD60}"/>
              </a:ext>
            </a:extLst>
          </p:cNvPr>
          <p:cNvSpPr>
            <a:spLocks noGrp="1"/>
          </p:cNvSpPr>
          <p:nvPr>
            <p:ph type="ftr" sz="quarter" idx="11"/>
          </p:nvPr>
        </p:nvSpPr>
        <p:spPr>
          <a:xfrm>
            <a:off x="628650" y="4767263"/>
            <a:ext cx="3943350" cy="273844"/>
          </a:xfrm>
        </p:spPr>
        <p:txBody>
          <a:bodyPr/>
          <a:lstStyle/>
          <a:p>
            <a:pPr defTabSz="685800">
              <a:buClrTx/>
            </a:pPr>
            <a:r>
              <a:rPr lang="en-US" kern="1200">
                <a:solidFill>
                  <a:schemeClr val="bg1"/>
                </a:solidFill>
                <a:latin typeface="Futura Medium"/>
                <a:ea typeface="+mn-ea"/>
                <a:cs typeface="+mn-cs"/>
              </a:rPr>
              <a:t>WSTS 2022</a:t>
            </a:r>
          </a:p>
        </p:txBody>
      </p:sp>
    </p:spTree>
    <p:extLst>
      <p:ext uri="{BB962C8B-B14F-4D97-AF65-F5344CB8AC3E}">
        <p14:creationId xmlns:p14="http://schemas.microsoft.com/office/powerpoint/2010/main" val="1328333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609D9B-9B09-4BDB-B614-7FB9ADA7ED2B}"/>
              </a:ext>
            </a:extLst>
          </p:cNvPr>
          <p:cNvSpPr>
            <a:spLocks noGrp="1"/>
          </p:cNvSpPr>
          <p:nvPr>
            <p:ph type="title"/>
          </p:nvPr>
        </p:nvSpPr>
        <p:spPr>
          <a:xfrm>
            <a:off x="311700" y="279425"/>
            <a:ext cx="8520600" cy="572700"/>
          </a:xfrm>
        </p:spPr>
        <p:txBody>
          <a:bodyPr/>
          <a:lstStyle/>
          <a:p>
            <a:r>
              <a:rPr lang="en-CA">
                <a:latin typeface="Futura Medium"/>
              </a:rPr>
              <a:t>Strength through diversity</a:t>
            </a:r>
          </a:p>
        </p:txBody>
      </p:sp>
      <p:sp>
        <p:nvSpPr>
          <p:cNvPr id="6" name="Text Placeholder 5">
            <a:extLst>
              <a:ext uri="{FF2B5EF4-FFF2-40B4-BE49-F238E27FC236}">
                <a16:creationId xmlns:a16="http://schemas.microsoft.com/office/drawing/2014/main" id="{8E40BC29-1987-4E59-94E5-8452ABA40AE0}"/>
              </a:ext>
            </a:extLst>
          </p:cNvPr>
          <p:cNvSpPr>
            <a:spLocks noGrp="1"/>
          </p:cNvSpPr>
          <p:nvPr>
            <p:ph type="body" idx="1"/>
          </p:nvPr>
        </p:nvSpPr>
        <p:spPr>
          <a:xfrm>
            <a:off x="311700" y="1152475"/>
            <a:ext cx="8520600" cy="3416400"/>
          </a:xfrm>
        </p:spPr>
        <p:txBody>
          <a:bodyPr/>
          <a:lstStyle/>
          <a:p>
            <a:endParaRPr lang="en-CA">
              <a:latin typeface="Futura Medium"/>
            </a:endParaRPr>
          </a:p>
        </p:txBody>
      </p:sp>
      <p:pic>
        <p:nvPicPr>
          <p:cNvPr id="8" name="Picture 7" descr="A picture containing blue, sitting, table, lit&#10;&#10;Description automatically generated">
            <a:extLst>
              <a:ext uri="{FF2B5EF4-FFF2-40B4-BE49-F238E27FC236}">
                <a16:creationId xmlns:a16="http://schemas.microsoft.com/office/drawing/2014/main" id="{853C52E1-C080-4FB3-BD3F-F76A668DA29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 t="11483" r="628" b="11849"/>
          <a:stretch/>
        </p:blipFill>
        <p:spPr>
          <a:xfrm>
            <a:off x="0" y="1"/>
            <a:ext cx="9144001" cy="5143500"/>
          </a:xfrm>
          <a:prstGeom prst="rect">
            <a:avLst/>
          </a:prstGeom>
        </p:spPr>
      </p:pic>
      <p:sp>
        <p:nvSpPr>
          <p:cNvPr id="7" name="Title 4">
            <a:extLst>
              <a:ext uri="{FF2B5EF4-FFF2-40B4-BE49-F238E27FC236}">
                <a16:creationId xmlns:a16="http://schemas.microsoft.com/office/drawing/2014/main" id="{F4D0647E-4A60-4282-9433-F0A5406C3ADD}"/>
              </a:ext>
            </a:extLst>
          </p:cNvPr>
          <p:cNvSpPr txBox="1">
            <a:spLocks/>
          </p:cNvSpPr>
          <p:nvPr/>
        </p:nvSpPr>
        <p:spPr>
          <a:xfrm>
            <a:off x="311700" y="2794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Next LT Pro" panose="020B0504020202020204" pitchFamily="34" charset="0"/>
                <a:ea typeface="Avenir"/>
                <a:cs typeface="Avenir"/>
                <a:sym typeface="Avenir"/>
              </a:defRPr>
            </a:lvl1pPr>
            <a:lvl2pPr marR="0" lvl="1"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9pPr>
          </a:lstStyle>
          <a:p>
            <a:pPr marL="0" marR="0" lvl="0" indent="0" algn="r" defTabSz="914400" rtl="0" eaLnBrk="1" fontAlgn="auto" latinLnBrk="0" hangingPunct="1">
              <a:lnSpc>
                <a:spcPct val="100000"/>
              </a:lnSpc>
              <a:spcBef>
                <a:spcPts val="0"/>
              </a:spcBef>
              <a:spcAft>
                <a:spcPts val="0"/>
              </a:spcAft>
              <a:buClr>
                <a:prstClr val="black"/>
              </a:buClr>
              <a:buSzPts val="2800"/>
              <a:buFont typeface="Avenir"/>
              <a:buNone/>
              <a:tabLst/>
              <a:defRPr/>
            </a:pPr>
            <a:r>
              <a:rPr kumimoji="0" lang="en-CA" sz="1800" b="0" i="0" u="none" strike="noStrike" kern="0" cap="none" spc="0" normalizeH="0" baseline="0" noProof="0">
                <a:ln>
                  <a:noFill/>
                </a:ln>
                <a:solidFill>
                  <a:prstClr val="black"/>
                </a:solidFill>
                <a:effectLst/>
                <a:uLnTx/>
                <a:uFillTx/>
                <a:latin typeface="Futura Medium"/>
                <a:sym typeface="Avenir"/>
              </a:rPr>
              <a:t>Strength through diversity</a:t>
            </a:r>
          </a:p>
        </p:txBody>
      </p:sp>
      <p:cxnSp>
        <p:nvCxnSpPr>
          <p:cNvPr id="11" name="Straight Connector 10">
            <a:extLst>
              <a:ext uri="{FF2B5EF4-FFF2-40B4-BE49-F238E27FC236}">
                <a16:creationId xmlns:a16="http://schemas.microsoft.com/office/drawing/2014/main" id="{7A171F3D-2AAC-4821-BF3B-C2E5EFA26F8F}"/>
              </a:ext>
            </a:extLst>
          </p:cNvPr>
          <p:cNvCxnSpPr>
            <a:cxnSpLocks/>
          </p:cNvCxnSpPr>
          <p:nvPr/>
        </p:nvCxnSpPr>
        <p:spPr>
          <a:xfrm flipH="1" flipV="1">
            <a:off x="830873" y="1468315"/>
            <a:ext cx="773723" cy="633047"/>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09D979-3AB0-44BF-A3BB-89A9C0FD8E0F}"/>
              </a:ext>
            </a:extLst>
          </p:cNvPr>
          <p:cNvSpPr txBox="1"/>
          <p:nvPr/>
        </p:nvSpPr>
        <p:spPr>
          <a:xfrm>
            <a:off x="346323" y="1064992"/>
            <a:ext cx="710452"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FFC000"/>
                </a:solidFill>
                <a:effectLst/>
                <a:uLnTx/>
                <a:uFillTx/>
                <a:latin typeface="Futura Medium"/>
                <a:sym typeface="Arial"/>
              </a:rPr>
              <a:t>GEO</a:t>
            </a:r>
          </a:p>
        </p:txBody>
      </p:sp>
      <p:sp>
        <p:nvSpPr>
          <p:cNvPr id="13" name="TextBox 12">
            <a:extLst>
              <a:ext uri="{FF2B5EF4-FFF2-40B4-BE49-F238E27FC236}">
                <a16:creationId xmlns:a16="http://schemas.microsoft.com/office/drawing/2014/main" id="{4B8C83AD-D601-453F-8388-0714464968CB}"/>
              </a:ext>
            </a:extLst>
          </p:cNvPr>
          <p:cNvSpPr txBox="1"/>
          <p:nvPr/>
        </p:nvSpPr>
        <p:spPr>
          <a:xfrm>
            <a:off x="7815854" y="1243274"/>
            <a:ext cx="633507"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FFC000"/>
                </a:solidFill>
                <a:effectLst/>
                <a:uLnTx/>
                <a:uFillTx/>
                <a:latin typeface="Futura Medium"/>
                <a:sym typeface="Arial"/>
              </a:rPr>
              <a:t>LEO</a:t>
            </a:r>
          </a:p>
        </p:txBody>
      </p:sp>
      <p:cxnSp>
        <p:nvCxnSpPr>
          <p:cNvPr id="14" name="Straight Connector 13">
            <a:extLst>
              <a:ext uri="{FF2B5EF4-FFF2-40B4-BE49-F238E27FC236}">
                <a16:creationId xmlns:a16="http://schemas.microsoft.com/office/drawing/2014/main" id="{E5A56E2B-3577-4F1E-8AA0-5EF29E91B044}"/>
              </a:ext>
            </a:extLst>
          </p:cNvPr>
          <p:cNvCxnSpPr>
            <a:cxnSpLocks/>
            <a:stCxn id="13" idx="1"/>
          </p:cNvCxnSpPr>
          <p:nvPr/>
        </p:nvCxnSpPr>
        <p:spPr>
          <a:xfrm flipH="1">
            <a:off x="4851108" y="1427940"/>
            <a:ext cx="2964746" cy="914254"/>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BC5DF1-968F-4989-A0C2-8F83CFB27A30}"/>
              </a:ext>
            </a:extLst>
          </p:cNvPr>
          <p:cNvCxnSpPr>
            <a:cxnSpLocks/>
          </p:cNvCxnSpPr>
          <p:nvPr/>
        </p:nvCxnSpPr>
        <p:spPr>
          <a:xfrm flipH="1" flipV="1">
            <a:off x="2123770" y="723797"/>
            <a:ext cx="603568" cy="1178153"/>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714B6C-B078-461A-A81C-076B899547EA}"/>
              </a:ext>
            </a:extLst>
          </p:cNvPr>
          <p:cNvSpPr txBox="1"/>
          <p:nvPr/>
        </p:nvSpPr>
        <p:spPr>
          <a:xfrm>
            <a:off x="2168069" y="336178"/>
            <a:ext cx="721672"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FFC000"/>
                </a:solidFill>
                <a:effectLst/>
                <a:uLnTx/>
                <a:uFillTx/>
                <a:latin typeface="Futura Medium"/>
                <a:sym typeface="Arial"/>
              </a:rPr>
              <a:t>MEO</a:t>
            </a:r>
          </a:p>
        </p:txBody>
      </p:sp>
      <p:sp>
        <p:nvSpPr>
          <p:cNvPr id="17" name="TextBox 16">
            <a:extLst>
              <a:ext uri="{FF2B5EF4-FFF2-40B4-BE49-F238E27FC236}">
                <a16:creationId xmlns:a16="http://schemas.microsoft.com/office/drawing/2014/main" id="{EDC5AF18-3582-4A65-8D95-67022DC3D22F}"/>
              </a:ext>
            </a:extLst>
          </p:cNvPr>
          <p:cNvSpPr txBox="1"/>
          <p:nvPr/>
        </p:nvSpPr>
        <p:spPr>
          <a:xfrm>
            <a:off x="1040931" y="909715"/>
            <a:ext cx="588623"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00B0F0"/>
                </a:solidFill>
                <a:effectLst/>
                <a:uLnTx/>
                <a:uFillTx/>
                <a:latin typeface="Futura Medium"/>
                <a:sym typeface="Arial"/>
              </a:rPr>
              <a:t>506</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a:ln>
                <a:noFill/>
              </a:ln>
              <a:solidFill>
                <a:srgbClr val="92D050"/>
              </a:solidFill>
              <a:effectLst/>
              <a:uLnTx/>
              <a:uFillTx/>
              <a:latin typeface="Futura Medium"/>
              <a:sym typeface="Arial"/>
            </a:endParaRPr>
          </a:p>
        </p:txBody>
      </p:sp>
      <p:sp>
        <p:nvSpPr>
          <p:cNvPr id="18" name="TextBox 17">
            <a:extLst>
              <a:ext uri="{FF2B5EF4-FFF2-40B4-BE49-F238E27FC236}">
                <a16:creationId xmlns:a16="http://schemas.microsoft.com/office/drawing/2014/main" id="{D81727AF-F1A0-4EC5-8FA5-01C713FB11BD}"/>
              </a:ext>
            </a:extLst>
          </p:cNvPr>
          <p:cNvSpPr txBox="1"/>
          <p:nvPr/>
        </p:nvSpPr>
        <p:spPr>
          <a:xfrm>
            <a:off x="8452760" y="1138399"/>
            <a:ext cx="588687"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00B0F0"/>
                </a:solidFill>
                <a:effectLst/>
                <a:uLnTx/>
                <a:uFillTx/>
                <a:latin typeface="Futura Medium"/>
                <a:sym typeface="Arial"/>
              </a:rPr>
              <a:t>780</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1" i="0" u="none" strike="noStrike" kern="0" cap="none" spc="0" normalizeH="0" baseline="0" noProof="0">
              <a:ln>
                <a:noFill/>
              </a:ln>
              <a:solidFill>
                <a:srgbClr val="92D050"/>
              </a:solidFill>
              <a:effectLst/>
              <a:uLnTx/>
              <a:uFillTx/>
              <a:latin typeface="Futura Medium"/>
              <a:sym typeface="Arial"/>
            </a:endParaRPr>
          </a:p>
        </p:txBody>
      </p:sp>
      <p:sp>
        <p:nvSpPr>
          <p:cNvPr id="19" name="TextBox 18">
            <a:extLst>
              <a:ext uri="{FF2B5EF4-FFF2-40B4-BE49-F238E27FC236}">
                <a16:creationId xmlns:a16="http://schemas.microsoft.com/office/drawing/2014/main" id="{4C2B630B-C2FF-48ED-953E-D7F8C623B8D9}"/>
              </a:ext>
            </a:extLst>
          </p:cNvPr>
          <p:cNvSpPr txBox="1"/>
          <p:nvPr/>
        </p:nvSpPr>
        <p:spPr>
          <a:xfrm>
            <a:off x="2911845" y="192451"/>
            <a:ext cx="454034"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00B0F0"/>
                </a:solidFill>
                <a:effectLst/>
                <a:uLnTx/>
                <a:uFillTx/>
                <a:latin typeface="Futura Medium"/>
                <a:sym typeface="Arial"/>
              </a:rPr>
              <a:t>96</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a:ln>
                <a:noFill/>
              </a:ln>
              <a:solidFill>
                <a:srgbClr val="92D050"/>
              </a:solidFill>
              <a:effectLst/>
              <a:uLnTx/>
              <a:uFillTx/>
              <a:latin typeface="Futura Medium"/>
              <a:sym typeface="Arial"/>
            </a:endParaRPr>
          </a:p>
        </p:txBody>
      </p:sp>
      <p:sp>
        <p:nvSpPr>
          <p:cNvPr id="20" name="TextBox 19">
            <a:extLst>
              <a:ext uri="{FF2B5EF4-FFF2-40B4-BE49-F238E27FC236}">
                <a16:creationId xmlns:a16="http://schemas.microsoft.com/office/drawing/2014/main" id="{FD12C7C0-D9E8-40B8-82B9-AE5221C23447}"/>
              </a:ext>
            </a:extLst>
          </p:cNvPr>
          <p:cNvSpPr txBox="1"/>
          <p:nvPr/>
        </p:nvSpPr>
        <p:spPr>
          <a:xfrm>
            <a:off x="5985763" y="4193272"/>
            <a:ext cx="3158237"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FFC000"/>
                </a:solidFill>
                <a:effectLst/>
                <a:uLnTx/>
                <a:uFillTx/>
                <a:latin typeface="Futura Medium"/>
                <a:sym typeface="Arial"/>
              </a:rPr>
              <a:t>Total Operational Satellites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00B0F0"/>
                </a:solidFill>
                <a:effectLst/>
                <a:uLnTx/>
                <a:uFillTx/>
                <a:latin typeface="Futura Medium"/>
                <a:sym typeface="Arial"/>
              </a:rPr>
              <a:t>Nov 2016: 1419</a:t>
            </a:r>
          </a:p>
        </p:txBody>
      </p:sp>
      <p:cxnSp>
        <p:nvCxnSpPr>
          <p:cNvPr id="21" name="Straight Connector 20">
            <a:extLst>
              <a:ext uri="{FF2B5EF4-FFF2-40B4-BE49-F238E27FC236}">
                <a16:creationId xmlns:a16="http://schemas.microsoft.com/office/drawing/2014/main" id="{4CC7290E-0491-424A-A3EB-864D6ACDC11B}"/>
              </a:ext>
            </a:extLst>
          </p:cNvPr>
          <p:cNvCxnSpPr>
            <a:cxnSpLocks/>
          </p:cNvCxnSpPr>
          <p:nvPr/>
        </p:nvCxnSpPr>
        <p:spPr>
          <a:xfrm flipH="1" flipV="1">
            <a:off x="6109195" y="408811"/>
            <a:ext cx="1209626" cy="41842"/>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56769A3-C597-41A6-B94E-5BD6E0DDAE0E}"/>
              </a:ext>
            </a:extLst>
          </p:cNvPr>
          <p:cNvSpPr txBox="1"/>
          <p:nvPr/>
        </p:nvSpPr>
        <p:spPr>
          <a:xfrm>
            <a:off x="7380245" y="224778"/>
            <a:ext cx="68159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FFC000"/>
                </a:solidFill>
                <a:effectLst/>
                <a:uLnTx/>
                <a:uFillTx/>
                <a:latin typeface="Futura Medium"/>
                <a:sym typeface="Arial"/>
              </a:rPr>
              <a:t>HEO</a:t>
            </a:r>
          </a:p>
        </p:txBody>
      </p:sp>
      <p:sp>
        <p:nvSpPr>
          <p:cNvPr id="23" name="TextBox 22">
            <a:extLst>
              <a:ext uri="{FF2B5EF4-FFF2-40B4-BE49-F238E27FC236}">
                <a16:creationId xmlns:a16="http://schemas.microsoft.com/office/drawing/2014/main" id="{63746096-FA92-4E10-8461-C3FD3B57DE76}"/>
              </a:ext>
            </a:extLst>
          </p:cNvPr>
          <p:cNvSpPr txBox="1"/>
          <p:nvPr/>
        </p:nvSpPr>
        <p:spPr>
          <a:xfrm>
            <a:off x="8072958" y="99721"/>
            <a:ext cx="45397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00B0F0"/>
                </a:solidFill>
                <a:effectLst/>
                <a:uLnTx/>
                <a:uFillTx/>
                <a:latin typeface="Futura Medium"/>
                <a:sym typeface="Arial"/>
              </a:rPr>
              <a:t>37</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800" b="0" i="0" u="none" strike="noStrike" kern="0" cap="none" spc="0" normalizeH="0" baseline="0" noProof="0">
              <a:ln>
                <a:noFill/>
              </a:ln>
              <a:solidFill>
                <a:srgbClr val="92D050"/>
              </a:solidFill>
              <a:effectLst/>
              <a:uLnTx/>
              <a:uFillTx/>
              <a:latin typeface="Futura Medium"/>
              <a:sym typeface="Arial"/>
            </a:endParaRPr>
          </a:p>
        </p:txBody>
      </p:sp>
    </p:spTree>
    <p:extLst>
      <p:ext uri="{BB962C8B-B14F-4D97-AF65-F5344CB8AC3E}">
        <p14:creationId xmlns:p14="http://schemas.microsoft.com/office/powerpoint/2010/main" val="300238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609D9B-9B09-4BDB-B614-7FB9ADA7ED2B}"/>
              </a:ext>
            </a:extLst>
          </p:cNvPr>
          <p:cNvSpPr>
            <a:spLocks noGrp="1"/>
          </p:cNvSpPr>
          <p:nvPr>
            <p:ph type="title"/>
          </p:nvPr>
        </p:nvSpPr>
        <p:spPr>
          <a:xfrm>
            <a:off x="311700" y="279425"/>
            <a:ext cx="8520600" cy="572700"/>
          </a:xfrm>
        </p:spPr>
        <p:txBody>
          <a:bodyPr/>
          <a:lstStyle/>
          <a:p>
            <a:r>
              <a:rPr lang="en-CA">
                <a:latin typeface="Futura Medium"/>
              </a:rPr>
              <a:t>Strength through diversity</a:t>
            </a:r>
          </a:p>
        </p:txBody>
      </p:sp>
      <p:sp>
        <p:nvSpPr>
          <p:cNvPr id="6" name="Text Placeholder 5">
            <a:extLst>
              <a:ext uri="{FF2B5EF4-FFF2-40B4-BE49-F238E27FC236}">
                <a16:creationId xmlns:a16="http://schemas.microsoft.com/office/drawing/2014/main" id="{8E40BC29-1987-4E59-94E5-8452ABA40AE0}"/>
              </a:ext>
            </a:extLst>
          </p:cNvPr>
          <p:cNvSpPr>
            <a:spLocks noGrp="1"/>
          </p:cNvSpPr>
          <p:nvPr>
            <p:ph type="body" idx="1"/>
          </p:nvPr>
        </p:nvSpPr>
        <p:spPr>
          <a:xfrm>
            <a:off x="311700" y="1152475"/>
            <a:ext cx="8520600" cy="3416400"/>
          </a:xfrm>
        </p:spPr>
        <p:txBody>
          <a:bodyPr/>
          <a:lstStyle/>
          <a:p>
            <a:endParaRPr lang="en-CA">
              <a:latin typeface="Futura Medium"/>
            </a:endParaRPr>
          </a:p>
        </p:txBody>
      </p:sp>
      <p:pic>
        <p:nvPicPr>
          <p:cNvPr id="8" name="Picture 7" descr="A picture containing blue, sitting, table, lit&#10;&#10;Description automatically generated">
            <a:extLst>
              <a:ext uri="{FF2B5EF4-FFF2-40B4-BE49-F238E27FC236}">
                <a16:creationId xmlns:a16="http://schemas.microsoft.com/office/drawing/2014/main" id="{853C52E1-C080-4FB3-BD3F-F76A668DA29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 t="11483" r="628" b="11849"/>
          <a:stretch/>
        </p:blipFill>
        <p:spPr>
          <a:xfrm>
            <a:off x="0" y="1"/>
            <a:ext cx="9144001" cy="5143500"/>
          </a:xfrm>
          <a:prstGeom prst="rect">
            <a:avLst/>
          </a:prstGeom>
        </p:spPr>
      </p:pic>
      <p:sp>
        <p:nvSpPr>
          <p:cNvPr id="7" name="Title 4">
            <a:extLst>
              <a:ext uri="{FF2B5EF4-FFF2-40B4-BE49-F238E27FC236}">
                <a16:creationId xmlns:a16="http://schemas.microsoft.com/office/drawing/2014/main" id="{F4D0647E-4A60-4282-9433-F0A5406C3ADD}"/>
              </a:ext>
            </a:extLst>
          </p:cNvPr>
          <p:cNvSpPr txBox="1">
            <a:spLocks/>
          </p:cNvSpPr>
          <p:nvPr/>
        </p:nvSpPr>
        <p:spPr>
          <a:xfrm>
            <a:off x="311700" y="2794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Next LT Pro" panose="020B0504020202020204" pitchFamily="34" charset="0"/>
                <a:ea typeface="Avenir"/>
                <a:cs typeface="Avenir"/>
                <a:sym typeface="Avenir"/>
              </a:defRPr>
            </a:lvl1pPr>
            <a:lvl2pPr marR="0" lvl="1"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9pPr>
          </a:lstStyle>
          <a:p>
            <a:pPr marL="0" marR="0" lvl="0" indent="0" algn="r" defTabSz="914400" rtl="0" eaLnBrk="1" fontAlgn="auto" latinLnBrk="0" hangingPunct="1">
              <a:lnSpc>
                <a:spcPct val="100000"/>
              </a:lnSpc>
              <a:spcBef>
                <a:spcPts val="0"/>
              </a:spcBef>
              <a:spcAft>
                <a:spcPts val="0"/>
              </a:spcAft>
              <a:buClr>
                <a:prstClr val="black"/>
              </a:buClr>
              <a:buSzPts val="2800"/>
              <a:buFont typeface="Avenir"/>
              <a:buNone/>
              <a:tabLst/>
              <a:defRPr/>
            </a:pPr>
            <a:r>
              <a:rPr kumimoji="0" lang="en-CA" sz="1800" b="0" i="0" u="none" strike="noStrike" kern="0" cap="none" spc="0" normalizeH="0" baseline="0" noProof="0">
                <a:ln>
                  <a:noFill/>
                </a:ln>
                <a:solidFill>
                  <a:prstClr val="black"/>
                </a:solidFill>
                <a:effectLst/>
                <a:uLnTx/>
                <a:uFillTx/>
                <a:latin typeface="Futura Medium"/>
                <a:sym typeface="Avenir"/>
              </a:rPr>
              <a:t>Strength through diversity</a:t>
            </a:r>
          </a:p>
        </p:txBody>
      </p:sp>
      <p:cxnSp>
        <p:nvCxnSpPr>
          <p:cNvPr id="11" name="Straight Connector 10">
            <a:extLst>
              <a:ext uri="{FF2B5EF4-FFF2-40B4-BE49-F238E27FC236}">
                <a16:creationId xmlns:a16="http://schemas.microsoft.com/office/drawing/2014/main" id="{7A171F3D-2AAC-4821-BF3B-C2E5EFA26F8F}"/>
              </a:ext>
            </a:extLst>
          </p:cNvPr>
          <p:cNvCxnSpPr>
            <a:cxnSpLocks/>
          </p:cNvCxnSpPr>
          <p:nvPr/>
        </p:nvCxnSpPr>
        <p:spPr>
          <a:xfrm flipH="1" flipV="1">
            <a:off x="830873" y="1468315"/>
            <a:ext cx="773723" cy="633047"/>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09D979-3AB0-44BF-A3BB-89A9C0FD8E0F}"/>
              </a:ext>
            </a:extLst>
          </p:cNvPr>
          <p:cNvSpPr txBox="1"/>
          <p:nvPr/>
        </p:nvSpPr>
        <p:spPr>
          <a:xfrm>
            <a:off x="346323" y="1064992"/>
            <a:ext cx="710452"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FFC000"/>
                </a:solidFill>
                <a:effectLst/>
                <a:uLnTx/>
                <a:uFillTx/>
                <a:latin typeface="Futura Medium"/>
                <a:sym typeface="Arial"/>
              </a:rPr>
              <a:t>GEO</a:t>
            </a:r>
          </a:p>
        </p:txBody>
      </p:sp>
      <p:sp>
        <p:nvSpPr>
          <p:cNvPr id="13" name="TextBox 12">
            <a:extLst>
              <a:ext uri="{FF2B5EF4-FFF2-40B4-BE49-F238E27FC236}">
                <a16:creationId xmlns:a16="http://schemas.microsoft.com/office/drawing/2014/main" id="{4B8C83AD-D601-453F-8388-0714464968CB}"/>
              </a:ext>
            </a:extLst>
          </p:cNvPr>
          <p:cNvSpPr txBox="1"/>
          <p:nvPr/>
        </p:nvSpPr>
        <p:spPr>
          <a:xfrm>
            <a:off x="7815854" y="1243274"/>
            <a:ext cx="633507"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FFC000"/>
                </a:solidFill>
                <a:effectLst/>
                <a:uLnTx/>
                <a:uFillTx/>
                <a:latin typeface="Futura Medium"/>
                <a:sym typeface="Arial"/>
              </a:rPr>
              <a:t>LEO</a:t>
            </a:r>
          </a:p>
        </p:txBody>
      </p:sp>
      <p:cxnSp>
        <p:nvCxnSpPr>
          <p:cNvPr id="14" name="Straight Connector 13">
            <a:extLst>
              <a:ext uri="{FF2B5EF4-FFF2-40B4-BE49-F238E27FC236}">
                <a16:creationId xmlns:a16="http://schemas.microsoft.com/office/drawing/2014/main" id="{E5A56E2B-3577-4F1E-8AA0-5EF29E91B044}"/>
              </a:ext>
            </a:extLst>
          </p:cNvPr>
          <p:cNvCxnSpPr>
            <a:cxnSpLocks/>
            <a:stCxn id="13" idx="1"/>
          </p:cNvCxnSpPr>
          <p:nvPr/>
        </p:nvCxnSpPr>
        <p:spPr>
          <a:xfrm flipH="1">
            <a:off x="4851108" y="1427940"/>
            <a:ext cx="2964746" cy="914254"/>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BC5DF1-968F-4989-A0C2-8F83CFB27A30}"/>
              </a:ext>
            </a:extLst>
          </p:cNvPr>
          <p:cNvCxnSpPr>
            <a:cxnSpLocks/>
          </p:cNvCxnSpPr>
          <p:nvPr/>
        </p:nvCxnSpPr>
        <p:spPr>
          <a:xfrm flipH="1" flipV="1">
            <a:off x="2123770" y="723797"/>
            <a:ext cx="603568" cy="1178153"/>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714B6C-B078-461A-A81C-076B899547EA}"/>
              </a:ext>
            </a:extLst>
          </p:cNvPr>
          <p:cNvSpPr txBox="1"/>
          <p:nvPr/>
        </p:nvSpPr>
        <p:spPr>
          <a:xfrm>
            <a:off x="2168069" y="336178"/>
            <a:ext cx="721672"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FFC000"/>
                </a:solidFill>
                <a:effectLst/>
                <a:uLnTx/>
                <a:uFillTx/>
                <a:latin typeface="Futura Medium"/>
                <a:sym typeface="Arial"/>
              </a:rPr>
              <a:t>MEO</a:t>
            </a:r>
          </a:p>
        </p:txBody>
      </p:sp>
      <p:sp>
        <p:nvSpPr>
          <p:cNvPr id="17" name="TextBox 16">
            <a:extLst>
              <a:ext uri="{FF2B5EF4-FFF2-40B4-BE49-F238E27FC236}">
                <a16:creationId xmlns:a16="http://schemas.microsoft.com/office/drawing/2014/main" id="{EDC5AF18-3582-4A65-8D95-67022DC3D22F}"/>
              </a:ext>
            </a:extLst>
          </p:cNvPr>
          <p:cNvSpPr txBox="1"/>
          <p:nvPr/>
        </p:nvSpPr>
        <p:spPr>
          <a:xfrm>
            <a:off x="1060167" y="909715"/>
            <a:ext cx="569387"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00B0F0"/>
                </a:solidFill>
                <a:effectLst/>
                <a:uLnTx/>
                <a:uFillTx/>
                <a:latin typeface="Futura Medium"/>
                <a:sym typeface="Arial"/>
              </a:rPr>
              <a:t>506</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92D050"/>
                </a:solidFill>
                <a:effectLst/>
                <a:uLnTx/>
                <a:uFillTx/>
                <a:latin typeface="Futura Medium"/>
                <a:sym typeface="Arial"/>
              </a:rPr>
              <a:t>574</a:t>
            </a:r>
          </a:p>
        </p:txBody>
      </p:sp>
      <p:sp>
        <p:nvSpPr>
          <p:cNvPr id="18" name="TextBox 17">
            <a:extLst>
              <a:ext uri="{FF2B5EF4-FFF2-40B4-BE49-F238E27FC236}">
                <a16:creationId xmlns:a16="http://schemas.microsoft.com/office/drawing/2014/main" id="{D81727AF-F1A0-4EC5-8FA5-01C713FB11BD}"/>
              </a:ext>
            </a:extLst>
          </p:cNvPr>
          <p:cNvSpPr txBox="1"/>
          <p:nvPr/>
        </p:nvSpPr>
        <p:spPr>
          <a:xfrm>
            <a:off x="8337407" y="1138399"/>
            <a:ext cx="704040"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00B0F0"/>
                </a:solidFill>
                <a:effectLst/>
                <a:uLnTx/>
                <a:uFillTx/>
                <a:latin typeface="Futura Medium"/>
                <a:sym typeface="Arial"/>
              </a:rPr>
              <a:t>780</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1" i="0" u="none" strike="noStrike" kern="0" cap="none" spc="0" normalizeH="0" baseline="0" noProof="0">
                <a:ln>
                  <a:noFill/>
                </a:ln>
                <a:solidFill>
                  <a:srgbClr val="92D050"/>
                </a:solidFill>
                <a:effectLst/>
                <a:uLnTx/>
                <a:uFillTx/>
                <a:latin typeface="Futura Medium"/>
                <a:sym typeface="Arial"/>
              </a:rPr>
              <a:t>4078</a:t>
            </a:r>
          </a:p>
        </p:txBody>
      </p:sp>
      <p:sp>
        <p:nvSpPr>
          <p:cNvPr id="19" name="TextBox 18">
            <a:extLst>
              <a:ext uri="{FF2B5EF4-FFF2-40B4-BE49-F238E27FC236}">
                <a16:creationId xmlns:a16="http://schemas.microsoft.com/office/drawing/2014/main" id="{4C2B630B-C2FF-48ED-953E-D7F8C623B8D9}"/>
              </a:ext>
            </a:extLst>
          </p:cNvPr>
          <p:cNvSpPr txBox="1"/>
          <p:nvPr/>
        </p:nvSpPr>
        <p:spPr>
          <a:xfrm>
            <a:off x="2796492" y="192451"/>
            <a:ext cx="569387"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00B0F0"/>
                </a:solidFill>
                <a:effectLst/>
                <a:uLnTx/>
                <a:uFillTx/>
                <a:latin typeface="Futura Medium"/>
                <a:sym typeface="Arial"/>
              </a:rPr>
              <a:t>96</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92D050"/>
                </a:solidFill>
                <a:effectLst/>
                <a:uLnTx/>
                <a:uFillTx/>
                <a:latin typeface="Futura Medium"/>
                <a:sym typeface="Arial"/>
              </a:rPr>
              <a:t>141</a:t>
            </a:r>
          </a:p>
        </p:txBody>
      </p:sp>
      <p:sp>
        <p:nvSpPr>
          <p:cNvPr id="20" name="TextBox 19">
            <a:extLst>
              <a:ext uri="{FF2B5EF4-FFF2-40B4-BE49-F238E27FC236}">
                <a16:creationId xmlns:a16="http://schemas.microsoft.com/office/drawing/2014/main" id="{FD12C7C0-D9E8-40B8-82B9-AE5221C23447}"/>
              </a:ext>
            </a:extLst>
          </p:cNvPr>
          <p:cNvSpPr txBox="1"/>
          <p:nvPr/>
        </p:nvSpPr>
        <p:spPr>
          <a:xfrm>
            <a:off x="5985763" y="4193272"/>
            <a:ext cx="3158237" cy="92333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FFC000"/>
                </a:solidFill>
                <a:effectLst/>
                <a:uLnTx/>
                <a:uFillTx/>
                <a:latin typeface="Futura Medium"/>
                <a:sym typeface="Arial"/>
              </a:rPr>
              <a:t>Total Operational Satellites</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00B0F0"/>
                </a:solidFill>
                <a:effectLst/>
                <a:uLnTx/>
                <a:uFillTx/>
                <a:latin typeface="Futura Medium"/>
                <a:sym typeface="Arial"/>
              </a:rPr>
              <a:t>Nov 2016: 1419</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92D050"/>
                </a:solidFill>
                <a:effectLst/>
                <a:uLnTx/>
                <a:uFillTx/>
                <a:latin typeface="Futura Medium"/>
                <a:sym typeface="Arial"/>
              </a:rPr>
              <a:t>Jan 2022: 4582</a:t>
            </a:r>
          </a:p>
        </p:txBody>
      </p:sp>
      <p:cxnSp>
        <p:nvCxnSpPr>
          <p:cNvPr id="21" name="Straight Connector 20">
            <a:extLst>
              <a:ext uri="{FF2B5EF4-FFF2-40B4-BE49-F238E27FC236}">
                <a16:creationId xmlns:a16="http://schemas.microsoft.com/office/drawing/2014/main" id="{4CC7290E-0491-424A-A3EB-864D6ACDC11B}"/>
              </a:ext>
            </a:extLst>
          </p:cNvPr>
          <p:cNvCxnSpPr>
            <a:cxnSpLocks/>
          </p:cNvCxnSpPr>
          <p:nvPr/>
        </p:nvCxnSpPr>
        <p:spPr>
          <a:xfrm flipH="1" flipV="1">
            <a:off x="6109195" y="408811"/>
            <a:ext cx="1209626" cy="41842"/>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56769A3-C597-41A6-B94E-5BD6E0DDAE0E}"/>
              </a:ext>
            </a:extLst>
          </p:cNvPr>
          <p:cNvSpPr txBox="1"/>
          <p:nvPr/>
        </p:nvSpPr>
        <p:spPr>
          <a:xfrm>
            <a:off x="7380245" y="224778"/>
            <a:ext cx="68159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FFC000"/>
                </a:solidFill>
                <a:effectLst/>
                <a:uLnTx/>
                <a:uFillTx/>
                <a:latin typeface="Futura Medium"/>
                <a:sym typeface="Arial"/>
              </a:rPr>
              <a:t>HEO</a:t>
            </a:r>
          </a:p>
        </p:txBody>
      </p:sp>
      <p:sp>
        <p:nvSpPr>
          <p:cNvPr id="23" name="TextBox 22">
            <a:extLst>
              <a:ext uri="{FF2B5EF4-FFF2-40B4-BE49-F238E27FC236}">
                <a16:creationId xmlns:a16="http://schemas.microsoft.com/office/drawing/2014/main" id="{63746096-FA92-4E10-8461-C3FD3B57DE76}"/>
              </a:ext>
            </a:extLst>
          </p:cNvPr>
          <p:cNvSpPr txBox="1"/>
          <p:nvPr/>
        </p:nvSpPr>
        <p:spPr>
          <a:xfrm>
            <a:off x="8072958" y="99721"/>
            <a:ext cx="45397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00B0F0"/>
                </a:solidFill>
                <a:effectLst/>
                <a:uLnTx/>
                <a:uFillTx/>
                <a:latin typeface="Futura Medium"/>
                <a:sym typeface="Arial"/>
              </a:rPr>
              <a:t>37</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800" b="0" i="0" u="none" strike="noStrike" kern="0" cap="none" spc="0" normalizeH="0" baseline="0" noProof="0">
                <a:ln>
                  <a:noFill/>
                </a:ln>
                <a:solidFill>
                  <a:srgbClr val="92D050"/>
                </a:solidFill>
                <a:effectLst/>
                <a:uLnTx/>
                <a:uFillTx/>
                <a:latin typeface="Futura Medium"/>
                <a:sym typeface="Arial"/>
              </a:rPr>
              <a:t>59</a:t>
            </a:r>
          </a:p>
        </p:txBody>
      </p:sp>
    </p:spTree>
    <p:extLst>
      <p:ext uri="{BB962C8B-B14F-4D97-AF65-F5344CB8AC3E}">
        <p14:creationId xmlns:p14="http://schemas.microsoft.com/office/powerpoint/2010/main" val="2045276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1" name="Text Box 5">
            <a:extLst>
              <a:ext uri="{FF2B5EF4-FFF2-40B4-BE49-F238E27FC236}">
                <a16:creationId xmlns:a16="http://schemas.microsoft.com/office/drawing/2014/main" id="{C73900DE-9065-4BA9-B0DC-A477C0242377}"/>
              </a:ext>
            </a:extLst>
          </p:cNvPr>
          <p:cNvSpPr txBox="1"/>
          <p:nvPr/>
        </p:nvSpPr>
        <p:spPr>
          <a:xfrm>
            <a:off x="457303" y="41145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defTabSz="685800">
              <a:buClrTx/>
              <a:defRPr/>
            </a:pPr>
            <a:r>
              <a:rPr lang="en-US" sz="3000" kern="1200" cap="all">
                <a:solidFill>
                  <a:srgbClr val="2AABA8"/>
                </a:solidFill>
                <a:latin typeface="Futura medium"/>
                <a:ea typeface="Source Sans Pro" panose="020B0503030403020204" pitchFamily="34" charset="0"/>
                <a:cs typeface="Times New Roman" panose="02020603050405020304" pitchFamily="18" charset="0"/>
              </a:rPr>
              <a:t>LEO Mega-Constellations</a:t>
            </a:r>
          </a:p>
        </p:txBody>
      </p:sp>
      <p:sp>
        <p:nvSpPr>
          <p:cNvPr id="32" name="Footer Placeholder 2">
            <a:extLst>
              <a:ext uri="{FF2B5EF4-FFF2-40B4-BE49-F238E27FC236}">
                <a16:creationId xmlns:a16="http://schemas.microsoft.com/office/drawing/2014/main" id="{F618B2D8-9C3E-4B01-9F77-563619CC77C6}"/>
              </a:ext>
            </a:extLst>
          </p:cNvPr>
          <p:cNvSpPr>
            <a:spLocks noGrp="1"/>
          </p:cNvSpPr>
          <p:nvPr>
            <p:ph type="ftr" sz="quarter" idx="11"/>
          </p:nvPr>
        </p:nvSpPr>
        <p:spPr>
          <a:xfrm>
            <a:off x="628650" y="4767263"/>
            <a:ext cx="3943350" cy="273844"/>
          </a:xfrm>
        </p:spPr>
        <p:txBody>
          <a:bodyPr/>
          <a:lstStyle/>
          <a:p>
            <a:pPr defTabSz="685800">
              <a:buClrTx/>
            </a:pPr>
            <a:r>
              <a:rPr lang="en-US" kern="1200">
                <a:solidFill>
                  <a:prstClr val="black"/>
                </a:solidFill>
                <a:latin typeface="Futura medium"/>
                <a:ea typeface="+mn-ea"/>
                <a:cs typeface="+mn-cs"/>
              </a:rPr>
              <a:t>WSTS 2022</a:t>
            </a:r>
          </a:p>
        </p:txBody>
      </p:sp>
      <p:sp>
        <p:nvSpPr>
          <p:cNvPr id="35" name="Text Box 4">
            <a:extLst>
              <a:ext uri="{FF2B5EF4-FFF2-40B4-BE49-F238E27FC236}">
                <a16:creationId xmlns:a16="http://schemas.microsoft.com/office/drawing/2014/main" id="{D813D794-EDF8-4F97-987A-EE6D97307A6E}"/>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12</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pic>
        <p:nvPicPr>
          <p:cNvPr id="59" name="Picture 58" descr="A picture containing game&#10;&#10;Description automatically generated">
            <a:extLst>
              <a:ext uri="{FF2B5EF4-FFF2-40B4-BE49-F238E27FC236}">
                <a16:creationId xmlns:a16="http://schemas.microsoft.com/office/drawing/2014/main" id="{F82A2A31-1C37-F287-BB19-A18B1008C8B4}"/>
              </a:ext>
            </a:extLst>
          </p:cNvPr>
          <p:cNvPicPr>
            <a:picLocks noChangeAspect="1"/>
          </p:cNvPicPr>
          <p:nvPr/>
        </p:nvPicPr>
        <p:blipFill rotWithShape="1">
          <a:blip r:embed="rId3"/>
          <a:srcRect l="30844" t="14372" r="27208" b="17375"/>
          <a:stretch/>
        </p:blipFill>
        <p:spPr>
          <a:xfrm>
            <a:off x="6496019" y="1564825"/>
            <a:ext cx="2127432" cy="1923014"/>
          </a:xfrm>
          <a:prstGeom prst="rect">
            <a:avLst/>
          </a:prstGeom>
        </p:spPr>
      </p:pic>
      <p:pic>
        <p:nvPicPr>
          <p:cNvPr id="60" name="Picture 59">
            <a:extLst>
              <a:ext uri="{FF2B5EF4-FFF2-40B4-BE49-F238E27FC236}">
                <a16:creationId xmlns:a16="http://schemas.microsoft.com/office/drawing/2014/main" id="{64BAF003-85BE-9E1A-C9CF-2C87BC98A4BB}"/>
              </a:ext>
            </a:extLst>
          </p:cNvPr>
          <p:cNvPicPr>
            <a:picLocks noChangeAspect="1"/>
          </p:cNvPicPr>
          <p:nvPr/>
        </p:nvPicPr>
        <p:blipFill rotWithShape="1">
          <a:blip r:embed="rId4"/>
          <a:srcRect l="32915" t="12897" r="29480" b="17490"/>
          <a:stretch/>
        </p:blipFill>
        <p:spPr>
          <a:xfrm>
            <a:off x="1282243" y="2973688"/>
            <a:ext cx="1694756" cy="1742904"/>
          </a:xfrm>
          <a:prstGeom prst="rect">
            <a:avLst/>
          </a:prstGeom>
        </p:spPr>
      </p:pic>
      <p:pic>
        <p:nvPicPr>
          <p:cNvPr id="61" name="Picture 60">
            <a:extLst>
              <a:ext uri="{FF2B5EF4-FFF2-40B4-BE49-F238E27FC236}">
                <a16:creationId xmlns:a16="http://schemas.microsoft.com/office/drawing/2014/main" id="{3DA123C6-EB92-4638-893C-C4C598BE1A0F}"/>
              </a:ext>
            </a:extLst>
          </p:cNvPr>
          <p:cNvPicPr>
            <a:picLocks noChangeAspect="1"/>
          </p:cNvPicPr>
          <p:nvPr/>
        </p:nvPicPr>
        <p:blipFill rotWithShape="1">
          <a:blip r:embed="rId5"/>
          <a:srcRect l="32034" t="16423" r="29480" b="20387"/>
          <a:stretch/>
        </p:blipFill>
        <p:spPr>
          <a:xfrm>
            <a:off x="93994" y="1410651"/>
            <a:ext cx="1839591" cy="1677989"/>
          </a:xfrm>
          <a:prstGeom prst="rect">
            <a:avLst/>
          </a:prstGeom>
        </p:spPr>
      </p:pic>
      <p:pic>
        <p:nvPicPr>
          <p:cNvPr id="62" name="Picture 61">
            <a:extLst>
              <a:ext uri="{FF2B5EF4-FFF2-40B4-BE49-F238E27FC236}">
                <a16:creationId xmlns:a16="http://schemas.microsoft.com/office/drawing/2014/main" id="{D78FD93E-8118-E992-4FEA-2C394E5A7CED}"/>
              </a:ext>
            </a:extLst>
          </p:cNvPr>
          <p:cNvPicPr>
            <a:picLocks noChangeAspect="1"/>
          </p:cNvPicPr>
          <p:nvPr/>
        </p:nvPicPr>
        <p:blipFill rotWithShape="1">
          <a:blip r:embed="rId6"/>
          <a:srcRect l="34544" t="16423" r="31102" b="18252"/>
          <a:stretch/>
        </p:blipFill>
        <p:spPr>
          <a:xfrm>
            <a:off x="3247695" y="1545894"/>
            <a:ext cx="1542009" cy="1629001"/>
          </a:xfrm>
          <a:prstGeom prst="rect">
            <a:avLst/>
          </a:prstGeom>
        </p:spPr>
      </p:pic>
      <p:pic>
        <p:nvPicPr>
          <p:cNvPr id="63" name="Picture 62" descr="A blue and white world map&#10;&#10;Description automatically generated with low confidence">
            <a:extLst>
              <a:ext uri="{FF2B5EF4-FFF2-40B4-BE49-F238E27FC236}">
                <a16:creationId xmlns:a16="http://schemas.microsoft.com/office/drawing/2014/main" id="{4039ADA9-1DB1-798D-36C2-F448292E004F}"/>
              </a:ext>
            </a:extLst>
          </p:cNvPr>
          <p:cNvPicPr>
            <a:picLocks noChangeAspect="1"/>
          </p:cNvPicPr>
          <p:nvPr/>
        </p:nvPicPr>
        <p:blipFill rotWithShape="1">
          <a:blip r:embed="rId7"/>
          <a:srcRect l="32270" t="15448" r="29526" b="18710"/>
          <a:stretch/>
        </p:blipFill>
        <p:spPr>
          <a:xfrm>
            <a:off x="4320207" y="3032425"/>
            <a:ext cx="1724876" cy="1651539"/>
          </a:xfrm>
          <a:prstGeom prst="rect">
            <a:avLst/>
          </a:prstGeom>
        </p:spPr>
      </p:pic>
      <p:sp>
        <p:nvSpPr>
          <p:cNvPr id="64" name="Rectangle: Rounded Corners 63">
            <a:extLst>
              <a:ext uri="{FF2B5EF4-FFF2-40B4-BE49-F238E27FC236}">
                <a16:creationId xmlns:a16="http://schemas.microsoft.com/office/drawing/2014/main" id="{AC56B1C0-F293-6788-9D77-0E36592B7FC4}"/>
              </a:ext>
            </a:extLst>
          </p:cNvPr>
          <p:cNvSpPr/>
          <p:nvPr/>
        </p:nvSpPr>
        <p:spPr>
          <a:xfrm>
            <a:off x="116428" y="924022"/>
            <a:ext cx="2883905" cy="3757046"/>
          </a:xfrm>
          <a:prstGeom prst="roundRect">
            <a:avLst/>
          </a:prstGeom>
          <a:no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latin typeface="Futura medium"/>
            </a:endParaRPr>
          </a:p>
        </p:txBody>
      </p:sp>
      <p:pic>
        <p:nvPicPr>
          <p:cNvPr id="65" name="Picture 2" descr="SpaceX Starlink Satellite Internet: What We Know | Reviews.org">
            <a:extLst>
              <a:ext uri="{FF2B5EF4-FFF2-40B4-BE49-F238E27FC236}">
                <a16:creationId xmlns:a16="http://schemas.microsoft.com/office/drawing/2014/main" id="{281459C6-15B4-5928-97C4-DFD8FCB9AB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2879" y="1545894"/>
            <a:ext cx="1109599" cy="563468"/>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583E706-BA1C-69A8-B84C-601CCA9F4FB1}"/>
              </a:ext>
            </a:extLst>
          </p:cNvPr>
          <p:cNvSpPr txBox="1"/>
          <p:nvPr/>
        </p:nvSpPr>
        <p:spPr>
          <a:xfrm>
            <a:off x="4750844" y="2163424"/>
            <a:ext cx="1164101" cy="307777"/>
          </a:xfrm>
          <a:prstGeom prst="rect">
            <a:avLst/>
          </a:prstGeom>
          <a:noFill/>
        </p:spPr>
        <p:txBody>
          <a:bodyPr wrap="none" rtlCol="0">
            <a:spAutoFit/>
          </a:bodyPr>
          <a:lstStyle/>
          <a:p>
            <a:pPr algn="ctr"/>
            <a:r>
              <a:rPr lang="en-CA">
                <a:latin typeface="Futura medium"/>
              </a:rPr>
              <a:t>#Sats = 218</a:t>
            </a:r>
          </a:p>
        </p:txBody>
      </p:sp>
      <p:sp>
        <p:nvSpPr>
          <p:cNvPr id="67" name="TextBox 66">
            <a:extLst>
              <a:ext uri="{FF2B5EF4-FFF2-40B4-BE49-F238E27FC236}">
                <a16:creationId xmlns:a16="http://schemas.microsoft.com/office/drawing/2014/main" id="{BE64931D-5FE5-F964-C2AF-CE97087050F3}"/>
              </a:ext>
            </a:extLst>
          </p:cNvPr>
          <p:cNvSpPr txBox="1"/>
          <p:nvPr/>
        </p:nvSpPr>
        <p:spPr>
          <a:xfrm>
            <a:off x="1778890" y="2189926"/>
            <a:ext cx="1263487" cy="307777"/>
          </a:xfrm>
          <a:prstGeom prst="rect">
            <a:avLst/>
          </a:prstGeom>
          <a:noFill/>
        </p:spPr>
        <p:txBody>
          <a:bodyPr wrap="none" rtlCol="0">
            <a:spAutoFit/>
          </a:bodyPr>
          <a:lstStyle/>
          <a:p>
            <a:pPr algn="ctr"/>
            <a:r>
              <a:rPr lang="en-CA">
                <a:latin typeface="Futura medium"/>
              </a:rPr>
              <a:t>#Sats = 2077</a:t>
            </a:r>
          </a:p>
        </p:txBody>
      </p:sp>
      <p:pic>
        <p:nvPicPr>
          <p:cNvPr id="68" name="Picture 4" descr="Planet Labs - Wikipedia">
            <a:extLst>
              <a:ext uri="{FF2B5EF4-FFF2-40B4-BE49-F238E27FC236}">
                <a16:creationId xmlns:a16="http://schemas.microsoft.com/office/drawing/2014/main" id="{DAA866BE-F3B6-C4F3-77B0-38C939CD1D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2596" y="1738694"/>
            <a:ext cx="966171" cy="47906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Spire : Global Data and Analytics">
            <a:extLst>
              <a:ext uri="{FF2B5EF4-FFF2-40B4-BE49-F238E27FC236}">
                <a16:creationId xmlns:a16="http://schemas.microsoft.com/office/drawing/2014/main" id="{F546885F-0705-1031-11B6-720C293CBE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3804" y="3504469"/>
            <a:ext cx="990373" cy="292298"/>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Rounded Corners 69">
            <a:extLst>
              <a:ext uri="{FF2B5EF4-FFF2-40B4-BE49-F238E27FC236}">
                <a16:creationId xmlns:a16="http://schemas.microsoft.com/office/drawing/2014/main" id="{4691BF72-1484-FF43-5581-5D18770D1546}"/>
              </a:ext>
            </a:extLst>
          </p:cNvPr>
          <p:cNvSpPr/>
          <p:nvPr/>
        </p:nvSpPr>
        <p:spPr>
          <a:xfrm>
            <a:off x="3118630" y="924022"/>
            <a:ext cx="2883905" cy="3757046"/>
          </a:xfrm>
          <a:prstGeom prst="roundRect">
            <a:avLst/>
          </a:prstGeom>
          <a:no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latin typeface="Futura medium"/>
            </a:endParaRPr>
          </a:p>
        </p:txBody>
      </p:sp>
      <p:sp>
        <p:nvSpPr>
          <p:cNvPr id="71" name="Rectangle: Rounded Corners 70">
            <a:extLst>
              <a:ext uri="{FF2B5EF4-FFF2-40B4-BE49-F238E27FC236}">
                <a16:creationId xmlns:a16="http://schemas.microsoft.com/office/drawing/2014/main" id="{96A1DBDC-EA94-4C09-52A1-D4A20556D18C}"/>
              </a:ext>
            </a:extLst>
          </p:cNvPr>
          <p:cNvSpPr/>
          <p:nvPr/>
        </p:nvSpPr>
        <p:spPr>
          <a:xfrm>
            <a:off x="6138330" y="924022"/>
            <a:ext cx="2883905" cy="3757046"/>
          </a:xfrm>
          <a:prstGeom prst="roundRect">
            <a:avLst/>
          </a:prstGeom>
          <a:no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latin typeface="Futura medium"/>
            </a:endParaRPr>
          </a:p>
        </p:txBody>
      </p:sp>
      <p:sp>
        <p:nvSpPr>
          <p:cNvPr id="72" name="TextBox 71">
            <a:extLst>
              <a:ext uri="{FF2B5EF4-FFF2-40B4-BE49-F238E27FC236}">
                <a16:creationId xmlns:a16="http://schemas.microsoft.com/office/drawing/2014/main" id="{D2439E3B-6063-211B-259F-E5C6A3B2CEBE}"/>
              </a:ext>
            </a:extLst>
          </p:cNvPr>
          <p:cNvSpPr txBox="1"/>
          <p:nvPr/>
        </p:nvSpPr>
        <p:spPr>
          <a:xfrm>
            <a:off x="848702" y="942109"/>
            <a:ext cx="1435008" cy="369332"/>
          </a:xfrm>
          <a:prstGeom prst="rect">
            <a:avLst/>
          </a:prstGeom>
          <a:noFill/>
        </p:spPr>
        <p:txBody>
          <a:bodyPr wrap="none" rtlCol="0">
            <a:spAutoFit/>
          </a:bodyPr>
          <a:lstStyle/>
          <a:p>
            <a:pPr algn="ctr"/>
            <a:r>
              <a:rPr lang="en-CA" sz="1800" b="1">
                <a:latin typeface="Futura medium"/>
              </a:rPr>
              <a:t>Broadband</a:t>
            </a:r>
          </a:p>
        </p:txBody>
      </p:sp>
      <p:sp>
        <p:nvSpPr>
          <p:cNvPr id="73" name="TextBox 72">
            <a:extLst>
              <a:ext uri="{FF2B5EF4-FFF2-40B4-BE49-F238E27FC236}">
                <a16:creationId xmlns:a16="http://schemas.microsoft.com/office/drawing/2014/main" id="{B6369858-173D-233A-D855-F94C7C47C3BA}"/>
              </a:ext>
            </a:extLst>
          </p:cNvPr>
          <p:cNvSpPr txBox="1"/>
          <p:nvPr/>
        </p:nvSpPr>
        <p:spPr>
          <a:xfrm>
            <a:off x="3557743" y="942109"/>
            <a:ext cx="2005677" cy="369332"/>
          </a:xfrm>
          <a:prstGeom prst="rect">
            <a:avLst/>
          </a:prstGeom>
          <a:noFill/>
        </p:spPr>
        <p:txBody>
          <a:bodyPr wrap="none" rtlCol="0">
            <a:spAutoFit/>
          </a:bodyPr>
          <a:lstStyle/>
          <a:p>
            <a:pPr algn="ctr"/>
            <a:r>
              <a:rPr lang="en-CA" sz="1800" b="1" dirty="0">
                <a:latin typeface="Futura medium"/>
              </a:rPr>
              <a:t>Remote Sensing</a:t>
            </a:r>
          </a:p>
        </p:txBody>
      </p:sp>
      <p:sp>
        <p:nvSpPr>
          <p:cNvPr id="74" name="TextBox 73">
            <a:extLst>
              <a:ext uri="{FF2B5EF4-FFF2-40B4-BE49-F238E27FC236}">
                <a16:creationId xmlns:a16="http://schemas.microsoft.com/office/drawing/2014/main" id="{A46A66E9-C0AF-3320-1172-BBE3429B9F4C}"/>
              </a:ext>
            </a:extLst>
          </p:cNvPr>
          <p:cNvSpPr txBox="1"/>
          <p:nvPr/>
        </p:nvSpPr>
        <p:spPr>
          <a:xfrm>
            <a:off x="6382489" y="942109"/>
            <a:ext cx="2510623" cy="646331"/>
          </a:xfrm>
          <a:prstGeom prst="rect">
            <a:avLst/>
          </a:prstGeom>
          <a:noFill/>
        </p:spPr>
        <p:txBody>
          <a:bodyPr wrap="none" rtlCol="0">
            <a:spAutoFit/>
          </a:bodyPr>
          <a:lstStyle/>
          <a:p>
            <a:pPr algn="ctr"/>
            <a:r>
              <a:rPr lang="en-CA" sz="1800" b="1">
                <a:latin typeface="Futura medium"/>
              </a:rPr>
              <a:t>Position, Navigation, </a:t>
            </a:r>
          </a:p>
          <a:p>
            <a:pPr algn="ctr"/>
            <a:r>
              <a:rPr lang="en-CA" sz="1800" b="1">
                <a:latin typeface="Futura medium"/>
              </a:rPr>
              <a:t>&amp; Time</a:t>
            </a:r>
          </a:p>
        </p:txBody>
      </p:sp>
      <p:sp>
        <p:nvSpPr>
          <p:cNvPr id="75" name="TextBox 74">
            <a:extLst>
              <a:ext uri="{FF2B5EF4-FFF2-40B4-BE49-F238E27FC236}">
                <a16:creationId xmlns:a16="http://schemas.microsoft.com/office/drawing/2014/main" id="{7337DAA2-C3E2-A40E-E23D-4A35F322FE1E}"/>
              </a:ext>
            </a:extLst>
          </p:cNvPr>
          <p:cNvSpPr txBox="1"/>
          <p:nvPr/>
        </p:nvSpPr>
        <p:spPr>
          <a:xfrm>
            <a:off x="249211" y="3766763"/>
            <a:ext cx="1164101" cy="307777"/>
          </a:xfrm>
          <a:prstGeom prst="rect">
            <a:avLst/>
          </a:prstGeom>
          <a:noFill/>
        </p:spPr>
        <p:txBody>
          <a:bodyPr wrap="none" rtlCol="0">
            <a:spAutoFit/>
          </a:bodyPr>
          <a:lstStyle/>
          <a:p>
            <a:pPr algn="ctr"/>
            <a:r>
              <a:rPr lang="en-CA">
                <a:latin typeface="Futura medium"/>
              </a:rPr>
              <a:t>#Sats = 426</a:t>
            </a:r>
          </a:p>
        </p:txBody>
      </p:sp>
      <p:pic>
        <p:nvPicPr>
          <p:cNvPr id="76" name="Picture 2">
            <a:extLst>
              <a:ext uri="{FF2B5EF4-FFF2-40B4-BE49-F238E27FC236}">
                <a16:creationId xmlns:a16="http://schemas.microsoft.com/office/drawing/2014/main" id="{07101968-DF33-6DA9-3FA4-617CDA8E8A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083" y="3426659"/>
            <a:ext cx="1164386" cy="35436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FA249143-72AE-3577-08B2-9980EF9C451F}"/>
              </a:ext>
            </a:extLst>
          </p:cNvPr>
          <p:cNvSpPr txBox="1"/>
          <p:nvPr/>
        </p:nvSpPr>
        <p:spPr>
          <a:xfrm>
            <a:off x="3324299" y="3796118"/>
            <a:ext cx="1164101" cy="307777"/>
          </a:xfrm>
          <a:prstGeom prst="rect">
            <a:avLst/>
          </a:prstGeom>
          <a:noFill/>
        </p:spPr>
        <p:txBody>
          <a:bodyPr wrap="none" rtlCol="0">
            <a:spAutoFit/>
          </a:bodyPr>
          <a:lstStyle/>
          <a:p>
            <a:pPr algn="ctr"/>
            <a:r>
              <a:rPr lang="en-CA">
                <a:latin typeface="Futura medium"/>
              </a:rPr>
              <a:t>#Sats = 113</a:t>
            </a:r>
          </a:p>
        </p:txBody>
      </p:sp>
      <p:sp>
        <p:nvSpPr>
          <p:cNvPr id="78" name="TextBox 77">
            <a:extLst>
              <a:ext uri="{FF2B5EF4-FFF2-40B4-BE49-F238E27FC236}">
                <a16:creationId xmlns:a16="http://schemas.microsoft.com/office/drawing/2014/main" id="{18A7B3B7-7C08-1435-2238-B92245CAB6FD}"/>
              </a:ext>
            </a:extLst>
          </p:cNvPr>
          <p:cNvSpPr txBox="1"/>
          <p:nvPr/>
        </p:nvSpPr>
        <p:spPr>
          <a:xfrm>
            <a:off x="6977683" y="4038306"/>
            <a:ext cx="1164101" cy="523220"/>
          </a:xfrm>
          <a:prstGeom prst="rect">
            <a:avLst/>
          </a:prstGeom>
          <a:noFill/>
        </p:spPr>
        <p:txBody>
          <a:bodyPr wrap="none" rtlCol="0">
            <a:spAutoFit/>
          </a:bodyPr>
          <a:lstStyle/>
          <a:p>
            <a:pPr algn="ctr"/>
            <a:r>
              <a:rPr lang="en-CA">
                <a:latin typeface="Futura medium"/>
              </a:rPr>
              <a:t>#Sats ~ 300</a:t>
            </a:r>
          </a:p>
          <a:p>
            <a:pPr algn="ctr"/>
            <a:r>
              <a:rPr lang="en-CA">
                <a:latin typeface="Futura medium"/>
              </a:rPr>
              <a:t>(Planned)</a:t>
            </a:r>
          </a:p>
        </p:txBody>
      </p:sp>
      <p:pic>
        <p:nvPicPr>
          <p:cNvPr id="79" name="Picture 78" descr="Logo&#10;&#10;Description automatically generated">
            <a:extLst>
              <a:ext uri="{FF2B5EF4-FFF2-40B4-BE49-F238E27FC236}">
                <a16:creationId xmlns:a16="http://schemas.microsoft.com/office/drawing/2014/main" id="{D0C6645D-2BC2-B92A-7108-08F898C7F099}"/>
              </a:ext>
            </a:extLst>
          </p:cNvPr>
          <p:cNvPicPr>
            <a:picLocks noChangeAspect="1"/>
          </p:cNvPicPr>
          <p:nvPr/>
        </p:nvPicPr>
        <p:blipFill rotWithShape="1">
          <a:blip r:embed="rId12"/>
          <a:srcRect b="34976"/>
          <a:stretch/>
        </p:blipFill>
        <p:spPr>
          <a:xfrm>
            <a:off x="7075047" y="3726100"/>
            <a:ext cx="969376" cy="354556"/>
          </a:xfrm>
          <a:prstGeom prst="rect">
            <a:avLst/>
          </a:prstGeom>
        </p:spPr>
      </p:pic>
    </p:spTree>
    <p:extLst>
      <p:ext uri="{BB962C8B-B14F-4D97-AF65-F5344CB8AC3E}">
        <p14:creationId xmlns:p14="http://schemas.microsoft.com/office/powerpoint/2010/main" val="330809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82B56F5-C160-479F-AACA-B4B8D0529402}"/>
              </a:ext>
            </a:extLst>
          </p:cNvPr>
          <p:cNvPicPr>
            <a:picLocks noChangeAspect="1"/>
          </p:cNvPicPr>
          <p:nvPr/>
        </p:nvPicPr>
        <p:blipFill>
          <a:blip r:embed="rId3"/>
          <a:stretch>
            <a:fillRect/>
          </a:stretch>
        </p:blipFill>
        <p:spPr>
          <a:xfrm>
            <a:off x="863703" y="3208549"/>
            <a:ext cx="2942586" cy="1655695"/>
          </a:xfrm>
          <a:prstGeom prst="rect">
            <a:avLst/>
          </a:prstGeom>
        </p:spPr>
      </p:pic>
      <p:pic>
        <p:nvPicPr>
          <p:cNvPr id="28" name="Picture 27" descr="Diagram, engineering drawing&#10;&#10;Description automatically generated">
            <a:extLst>
              <a:ext uri="{FF2B5EF4-FFF2-40B4-BE49-F238E27FC236}">
                <a16:creationId xmlns:a16="http://schemas.microsoft.com/office/drawing/2014/main" id="{AD9C23BA-6760-4A47-B71E-4A078EE4EB96}"/>
              </a:ext>
            </a:extLst>
          </p:cNvPr>
          <p:cNvPicPr>
            <a:picLocks noChangeAspect="1"/>
          </p:cNvPicPr>
          <p:nvPr/>
        </p:nvPicPr>
        <p:blipFill>
          <a:blip r:embed="rId4"/>
          <a:stretch>
            <a:fillRect/>
          </a:stretch>
        </p:blipFill>
        <p:spPr>
          <a:xfrm>
            <a:off x="686834" y="1042572"/>
            <a:ext cx="3074880" cy="1729620"/>
          </a:xfrm>
          <a:prstGeom prst="rect">
            <a:avLst/>
          </a:prstGeom>
        </p:spPr>
      </p:pic>
      <p:cxnSp>
        <p:nvCxnSpPr>
          <p:cNvPr id="8" name="Straight Connector 7">
            <a:extLst>
              <a:ext uri="{FF2B5EF4-FFF2-40B4-BE49-F238E27FC236}">
                <a16:creationId xmlns:a16="http://schemas.microsoft.com/office/drawing/2014/main" id="{3EDCDB37-D8E9-4970-8A3A-C76AF4F74010}"/>
              </a:ext>
            </a:extLst>
          </p:cNvPr>
          <p:cNvCxnSpPr>
            <a:cxnSpLocks/>
          </p:cNvCxnSpPr>
          <p:nvPr/>
        </p:nvCxnSpPr>
        <p:spPr>
          <a:xfrm>
            <a:off x="311700" y="2860675"/>
            <a:ext cx="85206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CEBFFA9A-42C3-4861-9538-3D54EF885765}"/>
              </a:ext>
            </a:extLst>
          </p:cNvPr>
          <p:cNvCxnSpPr>
            <a:cxnSpLocks/>
          </p:cNvCxnSpPr>
          <p:nvPr/>
        </p:nvCxnSpPr>
        <p:spPr>
          <a:xfrm>
            <a:off x="4572000" y="1268413"/>
            <a:ext cx="0" cy="3690449"/>
          </a:xfrm>
          <a:prstGeom prst="line">
            <a:avLst/>
          </a:prstGeom>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7D673032-8AF1-4CB6-998A-C3B74DCCF282}"/>
              </a:ext>
            </a:extLst>
          </p:cNvPr>
          <p:cNvSpPr txBox="1"/>
          <p:nvPr/>
        </p:nvSpPr>
        <p:spPr>
          <a:xfrm>
            <a:off x="1713672" y="944763"/>
            <a:ext cx="12426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PNT Needs</a:t>
            </a:r>
          </a:p>
        </p:txBody>
      </p:sp>
      <p:sp>
        <p:nvSpPr>
          <p:cNvPr id="18" name="TextBox 17">
            <a:extLst>
              <a:ext uri="{FF2B5EF4-FFF2-40B4-BE49-F238E27FC236}">
                <a16:creationId xmlns:a16="http://schemas.microsoft.com/office/drawing/2014/main" id="{A74BB46D-F7C3-4EAE-A970-6AA199472517}"/>
              </a:ext>
            </a:extLst>
          </p:cNvPr>
          <p:cNvSpPr txBox="1"/>
          <p:nvPr/>
        </p:nvSpPr>
        <p:spPr>
          <a:xfrm>
            <a:off x="5551592" y="997733"/>
            <a:ext cx="23920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Aerospace Ecosystem</a:t>
            </a:r>
          </a:p>
        </p:txBody>
      </p:sp>
      <p:sp>
        <p:nvSpPr>
          <p:cNvPr id="20" name="TextBox 19">
            <a:extLst>
              <a:ext uri="{FF2B5EF4-FFF2-40B4-BE49-F238E27FC236}">
                <a16:creationId xmlns:a16="http://schemas.microsoft.com/office/drawing/2014/main" id="{785C0EDA-9A0D-4034-995E-CB32067471DE}"/>
              </a:ext>
            </a:extLst>
          </p:cNvPr>
          <p:cNvSpPr txBox="1"/>
          <p:nvPr/>
        </p:nvSpPr>
        <p:spPr>
          <a:xfrm>
            <a:off x="715001" y="2912434"/>
            <a:ext cx="32399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Sat Nav Architecture for Today</a:t>
            </a:r>
          </a:p>
        </p:txBody>
      </p:sp>
      <p:sp>
        <p:nvSpPr>
          <p:cNvPr id="22" name="TextBox 21">
            <a:extLst>
              <a:ext uri="{FF2B5EF4-FFF2-40B4-BE49-F238E27FC236}">
                <a16:creationId xmlns:a16="http://schemas.microsoft.com/office/drawing/2014/main" id="{44B3351C-F02A-44B2-AC56-141FA0173AEC}"/>
              </a:ext>
            </a:extLst>
          </p:cNvPr>
          <p:cNvSpPr txBox="1"/>
          <p:nvPr/>
        </p:nvSpPr>
        <p:spPr>
          <a:xfrm>
            <a:off x="5607705" y="2869995"/>
            <a:ext cx="227979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Futura Medium"/>
                <a:cs typeface="Arial"/>
                <a:sym typeface="Arial"/>
              </a:rPr>
              <a:t>Commercial LEO PNT</a:t>
            </a:r>
          </a:p>
        </p:txBody>
      </p:sp>
      <p:pic>
        <p:nvPicPr>
          <p:cNvPr id="66" name="Picture 65" descr="A close up&#10;&#10;Description automatically generated">
            <a:extLst>
              <a:ext uri="{FF2B5EF4-FFF2-40B4-BE49-F238E27FC236}">
                <a16:creationId xmlns:a16="http://schemas.microsoft.com/office/drawing/2014/main" id="{2EB845C1-878B-4AD5-BE1D-D91331ABDD4E}"/>
              </a:ext>
            </a:extLst>
          </p:cNvPr>
          <p:cNvPicPr>
            <a:picLocks noChangeAspect="1"/>
          </p:cNvPicPr>
          <p:nvPr/>
        </p:nvPicPr>
        <p:blipFill rotWithShape="1">
          <a:blip r:embed="rId5"/>
          <a:srcRect l="30392" t="11374" r="26798" b="15920"/>
          <a:stretch/>
        </p:blipFill>
        <p:spPr>
          <a:xfrm>
            <a:off x="6051222" y="1326693"/>
            <a:ext cx="1392742" cy="1314068"/>
          </a:xfrm>
          <a:prstGeom prst="rect">
            <a:avLst/>
          </a:prstGeom>
        </p:spPr>
      </p:pic>
      <p:sp>
        <p:nvSpPr>
          <p:cNvPr id="21" name="Text Box 5">
            <a:extLst>
              <a:ext uri="{FF2B5EF4-FFF2-40B4-BE49-F238E27FC236}">
                <a16:creationId xmlns:a16="http://schemas.microsoft.com/office/drawing/2014/main" id="{F41838AC-3E1C-48F4-BC66-36950B9EE48F}"/>
              </a:ext>
            </a:extLst>
          </p:cNvPr>
          <p:cNvSpPr txBox="1"/>
          <p:nvPr/>
        </p:nvSpPr>
        <p:spPr>
          <a:xfrm>
            <a:off x="457303" y="41145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3000" kern="1200" cap="all" dirty="0">
                <a:solidFill>
                  <a:srgbClr val="2AABA8"/>
                </a:solidFill>
                <a:latin typeface="Futura Medium"/>
                <a:ea typeface="Source Sans Pro" panose="020B0503030403020204" pitchFamily="34" charset="0"/>
                <a:cs typeface="Times New Roman" panose="02020603050405020304" pitchFamily="18" charset="0"/>
              </a:rPr>
              <a:t>ARCHITECTURE</a:t>
            </a:r>
            <a:endParaRPr kumimoji="0" lang="en-US" sz="3000" b="0" i="0" u="none" strike="noStrike" kern="1200" cap="all" spc="0" normalizeH="0" noProof="0" dirty="0">
              <a:ln>
                <a:noFill/>
              </a:ln>
              <a:solidFill>
                <a:srgbClr val="2AABA8"/>
              </a:solidFill>
              <a:effectLst/>
              <a:uLnTx/>
              <a:uFillTx/>
              <a:latin typeface="Futura Medium"/>
              <a:ea typeface="Source Sans Pro" panose="020B0503030403020204" pitchFamily="34" charset="0"/>
              <a:cs typeface="Times New Roman" panose="02020603050405020304" pitchFamily="18" charset="0"/>
              <a:sym typeface="Arial"/>
            </a:endParaRPr>
          </a:p>
        </p:txBody>
      </p:sp>
      <p:sp>
        <p:nvSpPr>
          <p:cNvPr id="23" name="Text Box 4">
            <a:extLst>
              <a:ext uri="{FF2B5EF4-FFF2-40B4-BE49-F238E27FC236}">
                <a16:creationId xmlns:a16="http://schemas.microsoft.com/office/drawing/2014/main" id="{C5D6E892-A9B6-4DE9-86FC-9DE6DFB94ACB}"/>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13</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sp>
        <p:nvSpPr>
          <p:cNvPr id="24" name="Footer Placeholder 9">
            <a:extLst>
              <a:ext uri="{FF2B5EF4-FFF2-40B4-BE49-F238E27FC236}">
                <a16:creationId xmlns:a16="http://schemas.microsoft.com/office/drawing/2014/main" id="{086E5163-B87D-4569-845C-4BD19AC0348D}"/>
              </a:ext>
            </a:extLst>
          </p:cNvPr>
          <p:cNvSpPr>
            <a:spLocks noGrp="1"/>
          </p:cNvSpPr>
          <p:nvPr>
            <p:ph type="ftr" sz="quarter" idx="11"/>
          </p:nvPr>
        </p:nvSpPr>
        <p:spPr>
          <a:xfrm>
            <a:off x="628650" y="4767263"/>
            <a:ext cx="3943350" cy="273844"/>
          </a:xfrm>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1" u="none" strike="noStrike" kern="1200" cap="none" spc="0" normalizeH="0" baseline="0" noProof="0">
                <a:ln>
                  <a:noFill/>
                </a:ln>
                <a:solidFill>
                  <a:prstClr val="black"/>
                </a:solidFill>
                <a:effectLst/>
                <a:uLnTx/>
                <a:uFillTx/>
                <a:latin typeface="Futura Medium"/>
                <a:ea typeface="+mn-ea"/>
                <a:cs typeface="Arial"/>
                <a:sym typeface="Arial"/>
              </a:rPr>
              <a:t>WSTS 2022</a:t>
            </a:r>
          </a:p>
        </p:txBody>
      </p:sp>
      <p:pic>
        <p:nvPicPr>
          <p:cNvPr id="4" name="Picture 3" descr="A picture containing chart&#10;&#10;Description automatically generated">
            <a:extLst>
              <a:ext uri="{FF2B5EF4-FFF2-40B4-BE49-F238E27FC236}">
                <a16:creationId xmlns:a16="http://schemas.microsoft.com/office/drawing/2014/main" id="{C97B75EB-74A2-4C4C-9703-60086552934E}"/>
              </a:ext>
            </a:extLst>
          </p:cNvPr>
          <p:cNvPicPr>
            <a:picLocks noChangeAspect="1"/>
          </p:cNvPicPr>
          <p:nvPr/>
        </p:nvPicPr>
        <p:blipFill>
          <a:blip r:embed="rId6"/>
          <a:stretch>
            <a:fillRect/>
          </a:stretch>
        </p:blipFill>
        <p:spPr>
          <a:xfrm>
            <a:off x="5172218" y="3156409"/>
            <a:ext cx="3150747" cy="1759974"/>
          </a:xfrm>
          <a:prstGeom prst="rect">
            <a:avLst/>
          </a:prstGeom>
        </p:spPr>
      </p:pic>
      <p:sp>
        <p:nvSpPr>
          <p:cNvPr id="15" name="Rectangle 14">
            <a:extLst>
              <a:ext uri="{FF2B5EF4-FFF2-40B4-BE49-F238E27FC236}">
                <a16:creationId xmlns:a16="http://schemas.microsoft.com/office/drawing/2014/main" id="{E65F8953-367B-4BA1-ACC6-033A7FE9F092}"/>
              </a:ext>
            </a:extLst>
          </p:cNvPr>
          <p:cNvSpPr/>
          <p:nvPr/>
        </p:nvSpPr>
        <p:spPr>
          <a:xfrm>
            <a:off x="5264150" y="737624"/>
            <a:ext cx="3009900" cy="203456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026F16F4-0ECF-4AF6-8B9A-79142971FBB0}"/>
              </a:ext>
            </a:extLst>
          </p:cNvPr>
          <p:cNvSpPr/>
          <p:nvPr/>
        </p:nvSpPr>
        <p:spPr>
          <a:xfrm>
            <a:off x="901522" y="944762"/>
            <a:ext cx="3009900" cy="189405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F9D2527C-5352-146D-63F8-C0E3A9618283}"/>
              </a:ext>
            </a:extLst>
          </p:cNvPr>
          <p:cNvSpPr/>
          <p:nvPr/>
        </p:nvSpPr>
        <p:spPr>
          <a:xfrm>
            <a:off x="5216832" y="2949159"/>
            <a:ext cx="3009900" cy="203456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144521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a:extLst>
              <a:ext uri="{FF2B5EF4-FFF2-40B4-BE49-F238E27FC236}">
                <a16:creationId xmlns:a16="http://schemas.microsoft.com/office/drawing/2014/main" id="{68AE9B25-9C38-43C6-A562-98C4DAE05F01}"/>
              </a:ext>
            </a:extLst>
          </p:cNvPr>
          <p:cNvSpPr txBox="1"/>
          <p:nvPr/>
        </p:nvSpPr>
        <p:spPr>
          <a:xfrm>
            <a:off x="457303" y="41145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all" spc="0" normalizeH="0" noProof="0">
                <a:ln>
                  <a:noFill/>
                </a:ln>
                <a:solidFill>
                  <a:srgbClr val="2AABA8"/>
                </a:solidFill>
                <a:effectLst/>
                <a:uLnTx/>
                <a:uFillTx/>
                <a:latin typeface="Futura medium"/>
                <a:ea typeface="Source Sans Pro" panose="020B0503030403020204" pitchFamily="34" charset="0"/>
                <a:cs typeface="Times New Roman" panose="02020603050405020304" pitchFamily="18" charset="0"/>
                <a:sym typeface="Arial"/>
              </a:rPr>
              <a:t>A Comparison of Requirements</a:t>
            </a:r>
          </a:p>
        </p:txBody>
      </p:sp>
      <p:sp>
        <p:nvSpPr>
          <p:cNvPr id="23" name="Footer Placeholder 2">
            <a:extLst>
              <a:ext uri="{FF2B5EF4-FFF2-40B4-BE49-F238E27FC236}">
                <a16:creationId xmlns:a16="http://schemas.microsoft.com/office/drawing/2014/main" id="{E266C737-A0C8-4FC9-93CC-B9797E0E0D28}"/>
              </a:ext>
            </a:extLst>
          </p:cNvPr>
          <p:cNvSpPr>
            <a:spLocks noGrp="1"/>
          </p:cNvSpPr>
          <p:nvPr>
            <p:ph type="ftr" sz="quarter" idx="11"/>
          </p:nvPr>
        </p:nvSpPr>
        <p:spPr>
          <a:xfrm>
            <a:off x="628650" y="4767263"/>
            <a:ext cx="3943350" cy="273844"/>
          </a:xfrm>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1" u="none" strike="noStrike" kern="1200" cap="none" spc="0" normalizeH="0" baseline="0" noProof="0">
                <a:ln>
                  <a:noFill/>
                </a:ln>
                <a:solidFill>
                  <a:prstClr val="black"/>
                </a:solidFill>
                <a:effectLst/>
                <a:uLnTx/>
                <a:uFillTx/>
                <a:latin typeface="Futura medium"/>
                <a:ea typeface="+mn-ea"/>
                <a:sym typeface="Arial"/>
              </a:rPr>
              <a:t>WSTS 2022</a:t>
            </a:r>
          </a:p>
        </p:txBody>
      </p:sp>
      <p:sp>
        <p:nvSpPr>
          <p:cNvPr id="25" name="Text Box 4">
            <a:extLst>
              <a:ext uri="{FF2B5EF4-FFF2-40B4-BE49-F238E27FC236}">
                <a16:creationId xmlns:a16="http://schemas.microsoft.com/office/drawing/2014/main" id="{67F239DF-3FE8-4CAE-84BC-955D85D7AB8F}"/>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14</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graphicFrame>
        <p:nvGraphicFramePr>
          <p:cNvPr id="2" name="Table 2">
            <a:extLst>
              <a:ext uri="{FF2B5EF4-FFF2-40B4-BE49-F238E27FC236}">
                <a16:creationId xmlns:a16="http://schemas.microsoft.com/office/drawing/2014/main" id="{4679E064-77F4-455F-BFBB-5A40B4E22C26}"/>
              </a:ext>
            </a:extLst>
          </p:cNvPr>
          <p:cNvGraphicFramePr>
            <a:graphicFrameLocks noGrp="1"/>
          </p:cNvGraphicFramePr>
          <p:nvPr>
            <p:extLst>
              <p:ext uri="{D42A27DB-BD31-4B8C-83A1-F6EECF244321}">
                <p14:modId xmlns:p14="http://schemas.microsoft.com/office/powerpoint/2010/main" val="3366930810"/>
              </p:ext>
            </p:extLst>
          </p:nvPr>
        </p:nvGraphicFramePr>
        <p:xfrm>
          <a:off x="1524000" y="1288289"/>
          <a:ext cx="6096000" cy="3667760"/>
        </p:xfrm>
        <a:graphic>
          <a:graphicData uri="http://schemas.openxmlformats.org/drawingml/2006/table">
            <a:tbl>
              <a:tblPr firstRow="1" bandRow="1">
                <a:tableStyleId>{606E6BC9-8468-421E-AA5F-2FCD8454601D}</a:tableStyleId>
              </a:tblPr>
              <a:tblGrid>
                <a:gridCol w="2032000">
                  <a:extLst>
                    <a:ext uri="{9D8B030D-6E8A-4147-A177-3AD203B41FA5}">
                      <a16:colId xmlns:a16="http://schemas.microsoft.com/office/drawing/2014/main" val="845448816"/>
                    </a:ext>
                  </a:extLst>
                </a:gridCol>
                <a:gridCol w="2032000">
                  <a:extLst>
                    <a:ext uri="{9D8B030D-6E8A-4147-A177-3AD203B41FA5}">
                      <a16:colId xmlns:a16="http://schemas.microsoft.com/office/drawing/2014/main" val="2617764764"/>
                    </a:ext>
                  </a:extLst>
                </a:gridCol>
                <a:gridCol w="2032000">
                  <a:extLst>
                    <a:ext uri="{9D8B030D-6E8A-4147-A177-3AD203B41FA5}">
                      <a16:colId xmlns:a16="http://schemas.microsoft.com/office/drawing/2014/main" val="3725093883"/>
                    </a:ext>
                  </a:extLst>
                </a:gridCol>
              </a:tblGrid>
              <a:tr h="370840">
                <a:tc>
                  <a:txBody>
                    <a:bodyPr/>
                    <a:lstStyle/>
                    <a:p>
                      <a:endParaRPr lang="en-CA">
                        <a:latin typeface="Futura medium"/>
                      </a:endParaRPr>
                    </a:p>
                  </a:txBody>
                  <a:tcPr>
                    <a:solidFill>
                      <a:schemeClr val="bg1">
                        <a:lumMod val="85000"/>
                      </a:schemeClr>
                    </a:solidFill>
                  </a:tcPr>
                </a:tc>
                <a:tc>
                  <a:txBody>
                    <a:bodyPr/>
                    <a:lstStyle/>
                    <a:p>
                      <a:r>
                        <a:rPr lang="en-US" b="1">
                          <a:latin typeface="Futura medium"/>
                        </a:rPr>
                        <a:t>GPS</a:t>
                      </a:r>
                      <a:endParaRPr lang="en-CA" b="1">
                        <a:latin typeface="Futura medium"/>
                      </a:endParaRPr>
                    </a:p>
                  </a:txBody>
                  <a:tcPr>
                    <a:solidFill>
                      <a:schemeClr val="bg1">
                        <a:lumMod val="85000"/>
                      </a:schemeClr>
                    </a:solidFill>
                  </a:tcPr>
                </a:tc>
                <a:tc>
                  <a:txBody>
                    <a:bodyPr/>
                    <a:lstStyle/>
                    <a:p>
                      <a:r>
                        <a:rPr lang="en-US" b="1">
                          <a:latin typeface="Futura medium"/>
                        </a:rPr>
                        <a:t>Sat PNT for Today</a:t>
                      </a:r>
                      <a:endParaRPr lang="en-CA" b="1">
                        <a:latin typeface="Futura medium"/>
                      </a:endParaRPr>
                    </a:p>
                  </a:txBody>
                  <a:tcPr>
                    <a:solidFill>
                      <a:schemeClr val="bg1">
                        <a:lumMod val="85000"/>
                      </a:schemeClr>
                    </a:solidFill>
                  </a:tcPr>
                </a:tc>
                <a:extLst>
                  <a:ext uri="{0D108BD9-81ED-4DB2-BD59-A6C34878D82A}">
                    <a16:rowId xmlns:a16="http://schemas.microsoft.com/office/drawing/2014/main" val="4228829181"/>
                  </a:ext>
                </a:extLst>
              </a:tr>
              <a:tr h="370840">
                <a:tc>
                  <a:txBody>
                    <a:bodyPr/>
                    <a:lstStyle/>
                    <a:p>
                      <a:r>
                        <a:rPr lang="en-US">
                          <a:latin typeface="Futura medium"/>
                        </a:rPr>
                        <a:t>Focus User Group</a:t>
                      </a:r>
                      <a:endParaRPr lang="en-CA">
                        <a:latin typeface="Futura medium"/>
                      </a:endParaRPr>
                    </a:p>
                  </a:txBody>
                  <a:tcPr/>
                </a:tc>
                <a:tc>
                  <a:txBody>
                    <a:bodyPr/>
                    <a:lstStyle/>
                    <a:p>
                      <a:r>
                        <a:rPr lang="en-US">
                          <a:latin typeface="Futura medium"/>
                        </a:rPr>
                        <a:t>Government</a:t>
                      </a:r>
                      <a:endParaRPr lang="en-CA">
                        <a:latin typeface="Futura medium"/>
                      </a:endParaRPr>
                    </a:p>
                  </a:txBody>
                  <a:tcPr/>
                </a:tc>
                <a:tc>
                  <a:txBody>
                    <a:bodyPr/>
                    <a:lstStyle/>
                    <a:p>
                      <a:r>
                        <a:rPr lang="en-US">
                          <a:latin typeface="Futura medium"/>
                        </a:rPr>
                        <a:t>Commercial</a:t>
                      </a:r>
                      <a:endParaRPr lang="en-CA">
                        <a:latin typeface="Futura medium"/>
                      </a:endParaRPr>
                    </a:p>
                  </a:txBody>
                  <a:tcPr/>
                </a:tc>
                <a:extLst>
                  <a:ext uri="{0D108BD9-81ED-4DB2-BD59-A6C34878D82A}">
                    <a16:rowId xmlns:a16="http://schemas.microsoft.com/office/drawing/2014/main" val="2682493990"/>
                  </a:ext>
                </a:extLst>
              </a:tr>
              <a:tr h="370840">
                <a:tc>
                  <a:txBody>
                    <a:bodyPr/>
                    <a:lstStyle/>
                    <a:p>
                      <a:r>
                        <a:rPr lang="en-US">
                          <a:latin typeface="Futura medium"/>
                        </a:rPr>
                        <a:t>Accuracy</a:t>
                      </a:r>
                      <a:endParaRPr lang="en-CA">
                        <a:latin typeface="Futura medium"/>
                      </a:endParaRPr>
                    </a:p>
                  </a:txBody>
                  <a:tcPr/>
                </a:tc>
                <a:tc>
                  <a:txBody>
                    <a:bodyPr/>
                    <a:lstStyle/>
                    <a:p>
                      <a:r>
                        <a:rPr lang="en-US">
                          <a:latin typeface="Futura medium"/>
                        </a:rPr>
                        <a:t>5 bombs in the same hole</a:t>
                      </a:r>
                      <a:endParaRPr lang="en-CA">
                        <a:latin typeface="Futura medium"/>
                      </a:endParaRPr>
                    </a:p>
                  </a:txBody>
                  <a:tcPr/>
                </a:tc>
                <a:tc>
                  <a:txBody>
                    <a:bodyPr/>
                    <a:lstStyle/>
                    <a:p>
                      <a:r>
                        <a:rPr lang="en-US">
                          <a:latin typeface="Futura medium"/>
                        </a:rPr>
                        <a:t>Keep self-driving cars in their lane</a:t>
                      </a:r>
                      <a:endParaRPr lang="en-CA">
                        <a:latin typeface="Futura medium"/>
                      </a:endParaRPr>
                    </a:p>
                  </a:txBody>
                  <a:tcPr/>
                </a:tc>
                <a:extLst>
                  <a:ext uri="{0D108BD9-81ED-4DB2-BD59-A6C34878D82A}">
                    <a16:rowId xmlns:a16="http://schemas.microsoft.com/office/drawing/2014/main" val="1047074369"/>
                  </a:ext>
                </a:extLst>
              </a:tr>
              <a:tr h="370840">
                <a:tc>
                  <a:txBody>
                    <a:bodyPr/>
                    <a:lstStyle/>
                    <a:p>
                      <a:r>
                        <a:rPr lang="en-US">
                          <a:latin typeface="Futura medium"/>
                        </a:rPr>
                        <a:t>Availability</a:t>
                      </a:r>
                      <a:endParaRPr lang="en-CA">
                        <a:latin typeface="Futura medium"/>
                      </a:endParaRPr>
                    </a:p>
                  </a:txBody>
                  <a:tcPr/>
                </a:tc>
                <a:tc>
                  <a:txBody>
                    <a:bodyPr/>
                    <a:lstStyle/>
                    <a:p>
                      <a:r>
                        <a:rPr lang="en-US">
                          <a:latin typeface="Futura medium"/>
                        </a:rPr>
                        <a:t>Global</a:t>
                      </a:r>
                      <a:endParaRPr lang="en-CA">
                        <a:latin typeface="Futura medium"/>
                      </a:endParaRPr>
                    </a:p>
                  </a:txBody>
                  <a:tcPr/>
                </a:tc>
                <a:tc>
                  <a:txBody>
                    <a:bodyPr/>
                    <a:lstStyle/>
                    <a:p>
                      <a:r>
                        <a:rPr lang="en-US">
                          <a:latin typeface="Futura medium"/>
                        </a:rPr>
                        <a:t>Global, </a:t>
                      </a:r>
                    </a:p>
                    <a:p>
                      <a:r>
                        <a:rPr lang="en-US">
                          <a:latin typeface="Futura medium"/>
                        </a:rPr>
                        <a:t>Enhanced in population centers, Indoor penetration</a:t>
                      </a:r>
                      <a:endParaRPr lang="en-CA">
                        <a:latin typeface="Futura medium"/>
                      </a:endParaRPr>
                    </a:p>
                  </a:txBody>
                  <a:tcPr/>
                </a:tc>
                <a:extLst>
                  <a:ext uri="{0D108BD9-81ED-4DB2-BD59-A6C34878D82A}">
                    <a16:rowId xmlns:a16="http://schemas.microsoft.com/office/drawing/2014/main" val="1601860587"/>
                  </a:ext>
                </a:extLst>
              </a:tr>
              <a:tr h="370840">
                <a:tc>
                  <a:txBody>
                    <a:bodyPr/>
                    <a:lstStyle/>
                    <a:p>
                      <a:r>
                        <a:rPr lang="en-US">
                          <a:latin typeface="Futura medium"/>
                        </a:rPr>
                        <a:t>Resistance to Interference</a:t>
                      </a:r>
                      <a:endParaRPr lang="en-CA">
                        <a:latin typeface="Futura medium"/>
                      </a:endParaRPr>
                    </a:p>
                  </a:txBody>
                  <a:tcPr/>
                </a:tc>
                <a:tc>
                  <a:txBody>
                    <a:bodyPr/>
                    <a:lstStyle/>
                    <a:p>
                      <a:r>
                        <a:rPr lang="en-US">
                          <a:latin typeface="Futura medium"/>
                        </a:rPr>
                        <a:t>State-level actor</a:t>
                      </a:r>
                      <a:endParaRPr lang="en-CA">
                        <a:latin typeface="Futura medium"/>
                      </a:endParaRPr>
                    </a:p>
                  </a:txBody>
                  <a:tcPr/>
                </a:tc>
                <a:tc>
                  <a:txBody>
                    <a:bodyPr/>
                    <a:lstStyle/>
                    <a:p>
                      <a:r>
                        <a:rPr lang="en-US">
                          <a:latin typeface="Futura medium"/>
                        </a:rPr>
                        <a:t>Unintentional &amp; PPD’s</a:t>
                      </a:r>
                      <a:endParaRPr lang="en-CA">
                        <a:latin typeface="Futura medium"/>
                      </a:endParaRPr>
                    </a:p>
                  </a:txBody>
                  <a:tcPr/>
                </a:tc>
                <a:extLst>
                  <a:ext uri="{0D108BD9-81ED-4DB2-BD59-A6C34878D82A}">
                    <a16:rowId xmlns:a16="http://schemas.microsoft.com/office/drawing/2014/main" val="2167148862"/>
                  </a:ext>
                </a:extLst>
              </a:tr>
              <a:tr h="370840">
                <a:tc>
                  <a:txBody>
                    <a:bodyPr/>
                    <a:lstStyle/>
                    <a:p>
                      <a:r>
                        <a:rPr lang="en-US">
                          <a:latin typeface="Futura medium"/>
                        </a:rPr>
                        <a:t>Cost-Effective Space / Ground Segment</a:t>
                      </a:r>
                      <a:endParaRPr lang="en-CA">
                        <a:latin typeface="Futura medium"/>
                      </a:endParaRPr>
                    </a:p>
                  </a:txBody>
                  <a:tcPr/>
                </a:tc>
                <a:tc>
                  <a:txBody>
                    <a:bodyPr/>
                    <a:lstStyle/>
                    <a:p>
                      <a:r>
                        <a:rPr lang="en-US">
                          <a:latin typeface="Futura medium"/>
                        </a:rPr>
                        <a:t>Government</a:t>
                      </a:r>
                      <a:endParaRPr lang="en-CA">
                        <a:latin typeface="Futura medium"/>
                      </a:endParaRPr>
                    </a:p>
                  </a:txBody>
                  <a:tcPr/>
                </a:tc>
                <a:tc>
                  <a:txBody>
                    <a:bodyPr/>
                    <a:lstStyle/>
                    <a:p>
                      <a:r>
                        <a:rPr lang="en-US">
                          <a:latin typeface="Futura medium"/>
                        </a:rPr>
                        <a:t>Commercially viable</a:t>
                      </a:r>
                      <a:endParaRPr lang="en-CA">
                        <a:latin typeface="Futura medium"/>
                      </a:endParaRPr>
                    </a:p>
                  </a:txBody>
                  <a:tcPr/>
                </a:tc>
                <a:extLst>
                  <a:ext uri="{0D108BD9-81ED-4DB2-BD59-A6C34878D82A}">
                    <a16:rowId xmlns:a16="http://schemas.microsoft.com/office/drawing/2014/main" val="4057563291"/>
                  </a:ext>
                </a:extLst>
              </a:tr>
              <a:tr h="370840">
                <a:tc>
                  <a:txBody>
                    <a:bodyPr/>
                    <a:lstStyle/>
                    <a:p>
                      <a:r>
                        <a:rPr lang="en-US">
                          <a:latin typeface="Futura medium"/>
                        </a:rPr>
                        <a:t>Affordable User Equipment</a:t>
                      </a:r>
                      <a:endParaRPr lang="en-CA">
                        <a:latin typeface="Futura medium"/>
                      </a:endParaRPr>
                    </a:p>
                  </a:txBody>
                  <a:tcPr/>
                </a:tc>
                <a:tc>
                  <a:txBody>
                    <a:bodyPr/>
                    <a:lstStyle/>
                    <a:p>
                      <a:r>
                        <a:rPr lang="en-US">
                          <a:latin typeface="Futura medium"/>
                        </a:rPr>
                        <a:t>Portable</a:t>
                      </a:r>
                      <a:endParaRPr lang="en-CA">
                        <a:latin typeface="Futura medium"/>
                      </a:endParaRPr>
                    </a:p>
                  </a:txBody>
                  <a:tcPr/>
                </a:tc>
                <a:tc>
                  <a:txBody>
                    <a:bodyPr/>
                    <a:lstStyle/>
                    <a:p>
                      <a:r>
                        <a:rPr lang="en-US">
                          <a:latin typeface="Futura medium"/>
                        </a:rPr>
                        <a:t>Mass market </a:t>
                      </a:r>
                      <a:endParaRPr lang="en-CA">
                        <a:latin typeface="Futura medium"/>
                      </a:endParaRPr>
                    </a:p>
                  </a:txBody>
                  <a:tcPr/>
                </a:tc>
                <a:extLst>
                  <a:ext uri="{0D108BD9-81ED-4DB2-BD59-A6C34878D82A}">
                    <a16:rowId xmlns:a16="http://schemas.microsoft.com/office/drawing/2014/main" val="4024646890"/>
                  </a:ext>
                </a:extLst>
              </a:tr>
            </a:tbl>
          </a:graphicData>
        </a:graphic>
      </p:graphicFrame>
    </p:spTree>
    <p:extLst>
      <p:ext uri="{BB962C8B-B14F-4D97-AF65-F5344CB8AC3E}">
        <p14:creationId xmlns:p14="http://schemas.microsoft.com/office/powerpoint/2010/main" val="54795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6" name="Arc 25">
            <a:extLst>
              <a:ext uri="{FF2B5EF4-FFF2-40B4-BE49-F238E27FC236}">
                <a16:creationId xmlns:a16="http://schemas.microsoft.com/office/drawing/2014/main" id="{A4D0314B-231C-4FD5-B076-6D8953C8BB51}"/>
              </a:ext>
            </a:extLst>
          </p:cNvPr>
          <p:cNvSpPr/>
          <p:nvPr/>
        </p:nvSpPr>
        <p:spPr>
          <a:xfrm>
            <a:off x="-1615440" y="995467"/>
            <a:ext cx="12496800" cy="3433214"/>
          </a:xfrm>
          <a:prstGeom prst="arc">
            <a:avLst>
              <a:gd name="adj1" fmla="val 11184712"/>
              <a:gd name="adj2" fmla="val 20580583"/>
            </a:avLst>
          </a:prstGeom>
          <a:ln w="12700">
            <a:solidFill>
              <a:schemeClr val="tx1">
                <a:lumMod val="95000"/>
                <a:lumOff val="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Futura medium"/>
              <a:sym typeface="Arial"/>
            </a:endParaRPr>
          </a:p>
        </p:txBody>
      </p:sp>
      <p:sp>
        <p:nvSpPr>
          <p:cNvPr id="27" name="Arc 26">
            <a:extLst>
              <a:ext uri="{FF2B5EF4-FFF2-40B4-BE49-F238E27FC236}">
                <a16:creationId xmlns:a16="http://schemas.microsoft.com/office/drawing/2014/main" id="{9E3C073A-9EEE-4D26-9B7D-7DDF7F0EF2A8}"/>
              </a:ext>
            </a:extLst>
          </p:cNvPr>
          <p:cNvSpPr/>
          <p:nvPr/>
        </p:nvSpPr>
        <p:spPr>
          <a:xfrm>
            <a:off x="-1398141" y="3734748"/>
            <a:ext cx="11621592" cy="3460038"/>
          </a:xfrm>
          <a:prstGeom prst="arc">
            <a:avLst>
              <a:gd name="adj1" fmla="val 10609917"/>
              <a:gd name="adj2" fmla="val 285814"/>
            </a:avLst>
          </a:prstGeom>
          <a:solidFill>
            <a:schemeClr val="bg1">
              <a:lumMod val="65000"/>
              <a:alpha val="41000"/>
            </a:schemeClr>
          </a:solidFill>
          <a:ln>
            <a:solidFill>
              <a:schemeClr val="bg1">
                <a:lumMod val="50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Futura medium"/>
              <a:sym typeface="Arial"/>
            </a:endParaRPr>
          </a:p>
        </p:txBody>
      </p:sp>
      <p:sp>
        <p:nvSpPr>
          <p:cNvPr id="23" name="Footer Placeholder 2">
            <a:extLst>
              <a:ext uri="{FF2B5EF4-FFF2-40B4-BE49-F238E27FC236}">
                <a16:creationId xmlns:a16="http://schemas.microsoft.com/office/drawing/2014/main" id="{E266C737-A0C8-4FC9-93CC-B9797E0E0D28}"/>
              </a:ext>
            </a:extLst>
          </p:cNvPr>
          <p:cNvSpPr>
            <a:spLocks noGrp="1"/>
          </p:cNvSpPr>
          <p:nvPr>
            <p:ph type="ftr" sz="quarter" idx="11"/>
          </p:nvPr>
        </p:nvSpPr>
        <p:spPr>
          <a:xfrm>
            <a:off x="628650" y="4767263"/>
            <a:ext cx="3943350" cy="273844"/>
          </a:xfrm>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1" u="none" strike="noStrike" kern="1200" cap="none" spc="0" normalizeH="0" baseline="0" noProof="0" dirty="0">
                <a:ln>
                  <a:noFill/>
                </a:ln>
                <a:solidFill>
                  <a:prstClr val="black"/>
                </a:solidFill>
                <a:effectLst/>
                <a:uLnTx/>
                <a:uFillTx/>
                <a:latin typeface="Futura medium"/>
                <a:ea typeface="+mn-ea"/>
                <a:sym typeface="Arial"/>
              </a:rPr>
              <a:t>WSTS 2022</a:t>
            </a:r>
          </a:p>
        </p:txBody>
      </p:sp>
      <p:sp>
        <p:nvSpPr>
          <p:cNvPr id="25" name="Text Box 4">
            <a:extLst>
              <a:ext uri="{FF2B5EF4-FFF2-40B4-BE49-F238E27FC236}">
                <a16:creationId xmlns:a16="http://schemas.microsoft.com/office/drawing/2014/main" id="{67F239DF-3FE8-4CAE-84BC-955D85D7AB8F}"/>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15</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pic>
        <p:nvPicPr>
          <p:cNvPr id="6" name="Picture 8" descr="Global Positioning System Payloads | L3Harris™ Fast. Forward.">
            <a:extLst>
              <a:ext uri="{FF2B5EF4-FFF2-40B4-BE49-F238E27FC236}">
                <a16:creationId xmlns:a16="http://schemas.microsoft.com/office/drawing/2014/main" id="{4D157E9C-045F-47E6-BA97-C55D2E6FD002}"/>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62023">
            <a:off x="6309687" y="760180"/>
            <a:ext cx="1031523" cy="7392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Global Positioning System Payloads | L3Harris™ Fast. Forward.">
            <a:extLst>
              <a:ext uri="{FF2B5EF4-FFF2-40B4-BE49-F238E27FC236}">
                <a16:creationId xmlns:a16="http://schemas.microsoft.com/office/drawing/2014/main" id="{5AA0EF98-0070-42F2-BB0D-A57FABA79D9E}"/>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727763">
            <a:off x="1355650" y="819579"/>
            <a:ext cx="1031523" cy="73925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7EE550FA-D0AC-44D4-B3D5-7263E2E83543}"/>
              </a:ext>
            </a:extLst>
          </p:cNvPr>
          <p:cNvCxnSpPr>
            <a:cxnSpLocks/>
          </p:cNvCxnSpPr>
          <p:nvPr/>
        </p:nvCxnSpPr>
        <p:spPr>
          <a:xfrm>
            <a:off x="1777125" y="1409433"/>
            <a:ext cx="823200" cy="2589627"/>
          </a:xfrm>
          <a:prstGeom prst="line">
            <a:avLst/>
          </a:prstGeom>
          <a:noFill/>
          <a:ln w="9525" cap="flat" cmpd="sng" algn="ctr">
            <a:solidFill>
              <a:srgbClr val="FFAB40">
                <a:shade val="95000"/>
                <a:satMod val="105000"/>
              </a:srgbClr>
            </a:solidFill>
            <a:prstDash val="solid"/>
          </a:ln>
          <a:effectLst/>
        </p:spPr>
      </p:cxnSp>
      <p:cxnSp>
        <p:nvCxnSpPr>
          <p:cNvPr id="18" name="Straight Connector 17">
            <a:extLst>
              <a:ext uri="{FF2B5EF4-FFF2-40B4-BE49-F238E27FC236}">
                <a16:creationId xmlns:a16="http://schemas.microsoft.com/office/drawing/2014/main" id="{C19F0B8F-EC20-4683-BCE0-F38C43ED4555}"/>
              </a:ext>
            </a:extLst>
          </p:cNvPr>
          <p:cNvCxnSpPr>
            <a:cxnSpLocks/>
          </p:cNvCxnSpPr>
          <p:nvPr/>
        </p:nvCxnSpPr>
        <p:spPr>
          <a:xfrm flipH="1">
            <a:off x="2733681" y="1334230"/>
            <a:ext cx="3801419" cy="2664830"/>
          </a:xfrm>
          <a:prstGeom prst="line">
            <a:avLst/>
          </a:prstGeom>
          <a:noFill/>
          <a:ln w="9525" cap="flat" cmpd="sng" algn="ctr">
            <a:solidFill>
              <a:srgbClr val="FFAB40">
                <a:shade val="95000"/>
                <a:satMod val="105000"/>
              </a:srgbClr>
            </a:solidFill>
            <a:prstDash val="solid"/>
          </a:ln>
          <a:effectLst/>
        </p:spPr>
      </p:cxnSp>
      <p:sp>
        <p:nvSpPr>
          <p:cNvPr id="17" name="TextBox 16">
            <a:extLst>
              <a:ext uri="{FF2B5EF4-FFF2-40B4-BE49-F238E27FC236}">
                <a16:creationId xmlns:a16="http://schemas.microsoft.com/office/drawing/2014/main" id="{1C7A29EB-1AAF-4CB3-A782-BFF91DF89EF8}"/>
              </a:ext>
            </a:extLst>
          </p:cNvPr>
          <p:cNvSpPr txBox="1"/>
          <p:nvPr/>
        </p:nvSpPr>
        <p:spPr>
          <a:xfrm>
            <a:off x="2018355" y="4555440"/>
            <a:ext cx="23118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Futura medium"/>
                <a:sym typeface="Arial"/>
              </a:rPr>
              <a:t>10 m, RMS (~100-15ns TE)</a:t>
            </a:r>
            <a:endParaRPr kumimoji="0" lang="en-CA" sz="1400" b="0" i="0" u="none" strike="noStrike" kern="0" cap="none" spc="0" normalizeH="0" baseline="0" noProof="0" dirty="0">
              <a:ln>
                <a:noFill/>
              </a:ln>
              <a:solidFill>
                <a:srgbClr val="000000"/>
              </a:solidFill>
              <a:effectLst/>
              <a:uLnTx/>
              <a:uFillTx/>
              <a:latin typeface="Futura medium"/>
              <a:sym typeface="Arial"/>
            </a:endParaRPr>
          </a:p>
        </p:txBody>
      </p:sp>
      <p:pic>
        <p:nvPicPr>
          <p:cNvPr id="1028" name="Picture 4" descr="Fighter Jet Icons - Download Free Vector Icons | Noun Project">
            <a:extLst>
              <a:ext uri="{FF2B5EF4-FFF2-40B4-BE49-F238E27FC236}">
                <a16:creationId xmlns:a16="http://schemas.microsoft.com/office/drawing/2014/main" id="{9A1DFFA0-3956-4741-AD44-F9B42B618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32" y="3541452"/>
            <a:ext cx="1107773" cy="1107773"/>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66FBE4C0-4340-408E-8D0B-177C809E76C7}"/>
              </a:ext>
            </a:extLst>
          </p:cNvPr>
          <p:cNvSpPr/>
          <p:nvPr/>
        </p:nvSpPr>
        <p:spPr>
          <a:xfrm>
            <a:off x="2075772" y="3616919"/>
            <a:ext cx="1008000" cy="1008000"/>
          </a:xfrm>
          <a:prstGeom prst="ellipse">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Futura medium"/>
              <a:sym typeface="Arial"/>
            </a:endParaRPr>
          </a:p>
        </p:txBody>
      </p:sp>
      <p:cxnSp>
        <p:nvCxnSpPr>
          <p:cNvPr id="44" name="Straight Connector 43">
            <a:extLst>
              <a:ext uri="{FF2B5EF4-FFF2-40B4-BE49-F238E27FC236}">
                <a16:creationId xmlns:a16="http://schemas.microsoft.com/office/drawing/2014/main" id="{201B7955-8BEC-463D-A11D-2340FB05F48D}"/>
              </a:ext>
            </a:extLst>
          </p:cNvPr>
          <p:cNvCxnSpPr>
            <a:cxnSpLocks/>
          </p:cNvCxnSpPr>
          <p:nvPr/>
        </p:nvCxnSpPr>
        <p:spPr>
          <a:xfrm>
            <a:off x="2075772" y="2161251"/>
            <a:ext cx="112953" cy="347793"/>
          </a:xfrm>
          <a:prstGeom prst="line">
            <a:avLst/>
          </a:prstGeom>
          <a:noFill/>
          <a:ln w="9525" cap="flat" cmpd="sng" algn="ctr">
            <a:solidFill>
              <a:srgbClr val="FFAB40">
                <a:shade val="95000"/>
                <a:satMod val="105000"/>
              </a:srgbClr>
            </a:solidFill>
            <a:prstDash val="solid"/>
            <a:headEnd type="none" w="med" len="med"/>
            <a:tailEnd type="triangle" w="med" len="med"/>
          </a:ln>
          <a:effectLst/>
        </p:spPr>
      </p:cxnSp>
      <p:cxnSp>
        <p:nvCxnSpPr>
          <p:cNvPr id="47" name="Straight Connector 46">
            <a:extLst>
              <a:ext uri="{FF2B5EF4-FFF2-40B4-BE49-F238E27FC236}">
                <a16:creationId xmlns:a16="http://schemas.microsoft.com/office/drawing/2014/main" id="{6543C00F-13AF-4036-BB5F-556B9458D8D2}"/>
              </a:ext>
            </a:extLst>
          </p:cNvPr>
          <p:cNvCxnSpPr>
            <a:cxnSpLocks/>
          </p:cNvCxnSpPr>
          <p:nvPr/>
        </p:nvCxnSpPr>
        <p:spPr>
          <a:xfrm flipH="1">
            <a:off x="5132302" y="2144912"/>
            <a:ext cx="339420" cy="247247"/>
          </a:xfrm>
          <a:prstGeom prst="line">
            <a:avLst/>
          </a:prstGeom>
          <a:noFill/>
          <a:ln w="9525" cap="flat" cmpd="sng" algn="ctr">
            <a:solidFill>
              <a:srgbClr val="FFAB40">
                <a:shade val="95000"/>
                <a:satMod val="105000"/>
              </a:srgbClr>
            </a:solidFill>
            <a:prstDash val="solid"/>
            <a:headEnd type="none" w="med" len="med"/>
            <a:tailEnd type="triangle" w="med" len="med"/>
          </a:ln>
          <a:effectLst/>
        </p:spPr>
      </p:cxnSp>
      <p:sp>
        <p:nvSpPr>
          <p:cNvPr id="24" name="TextBox 23">
            <a:extLst>
              <a:ext uri="{FF2B5EF4-FFF2-40B4-BE49-F238E27FC236}">
                <a16:creationId xmlns:a16="http://schemas.microsoft.com/office/drawing/2014/main" id="{1A193101-6DEF-4E8E-B77A-5B96691BB870}"/>
              </a:ext>
            </a:extLst>
          </p:cNvPr>
          <p:cNvSpPr txBox="1"/>
          <p:nvPr/>
        </p:nvSpPr>
        <p:spPr>
          <a:xfrm>
            <a:off x="4275284" y="714819"/>
            <a:ext cx="6014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Futura medium"/>
                <a:sym typeface="Arial"/>
              </a:rPr>
              <a:t>MEO</a:t>
            </a:r>
            <a:endParaRPr kumimoji="0" lang="en-CA" sz="1400" b="0" i="0" u="none" strike="noStrike" kern="0" cap="none" spc="0" normalizeH="0" baseline="0" noProof="0">
              <a:ln>
                <a:noFill/>
              </a:ln>
              <a:solidFill>
                <a:srgbClr val="000000"/>
              </a:solidFill>
              <a:effectLst/>
              <a:uLnTx/>
              <a:uFillTx/>
              <a:latin typeface="Futura medium"/>
              <a:sym typeface="Arial"/>
            </a:endParaRPr>
          </a:p>
        </p:txBody>
      </p:sp>
      <p:sp>
        <p:nvSpPr>
          <p:cNvPr id="29" name="TextBox 28">
            <a:extLst>
              <a:ext uri="{FF2B5EF4-FFF2-40B4-BE49-F238E27FC236}">
                <a16:creationId xmlns:a16="http://schemas.microsoft.com/office/drawing/2014/main" id="{2270523C-8255-406E-B37C-C93501A9DD3B}"/>
              </a:ext>
            </a:extLst>
          </p:cNvPr>
          <p:cNvSpPr txBox="1"/>
          <p:nvPr/>
        </p:nvSpPr>
        <p:spPr>
          <a:xfrm rot="19471661">
            <a:off x="3949389" y="2577168"/>
            <a:ext cx="761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Futura medium"/>
                <a:sym typeface="Arial"/>
              </a:rPr>
              <a:t>CDMA</a:t>
            </a:r>
            <a:endParaRPr kumimoji="0" lang="en-CA" sz="1400" b="0" i="0" u="none" strike="noStrike" kern="0" cap="none" spc="0" normalizeH="0" baseline="0" noProof="0">
              <a:ln>
                <a:noFill/>
              </a:ln>
              <a:solidFill>
                <a:srgbClr val="000000"/>
              </a:solidFill>
              <a:effectLst/>
              <a:uLnTx/>
              <a:uFillTx/>
              <a:latin typeface="Futura medium"/>
              <a:sym typeface="Arial"/>
            </a:endParaRPr>
          </a:p>
        </p:txBody>
      </p:sp>
      <p:pic>
        <p:nvPicPr>
          <p:cNvPr id="14" name="Graphic 13" descr="Atom outline">
            <a:extLst>
              <a:ext uri="{FF2B5EF4-FFF2-40B4-BE49-F238E27FC236}">
                <a16:creationId xmlns:a16="http://schemas.microsoft.com/office/drawing/2014/main" id="{465EC7D1-B29C-47F6-86EB-97A9632E6E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7206" y="1528499"/>
            <a:ext cx="437376" cy="437376"/>
          </a:xfrm>
          <a:prstGeom prst="rect">
            <a:avLst/>
          </a:prstGeom>
        </p:spPr>
      </p:pic>
      <p:sp>
        <p:nvSpPr>
          <p:cNvPr id="45" name="TextBox 44">
            <a:extLst>
              <a:ext uri="{FF2B5EF4-FFF2-40B4-BE49-F238E27FC236}">
                <a16:creationId xmlns:a16="http://schemas.microsoft.com/office/drawing/2014/main" id="{351CEB92-4877-4A37-B2DF-AFD6D5458374}"/>
              </a:ext>
            </a:extLst>
          </p:cNvPr>
          <p:cNvSpPr txBox="1"/>
          <p:nvPr/>
        </p:nvSpPr>
        <p:spPr>
          <a:xfrm>
            <a:off x="2435368" y="1575382"/>
            <a:ext cx="13676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Futura medium"/>
                <a:sym typeface="Arial"/>
              </a:rPr>
              <a:t>Atomic Clock</a:t>
            </a:r>
            <a:endParaRPr kumimoji="0" lang="en-CA" sz="1400" b="0" i="0" u="none" strike="noStrike" kern="0" cap="none" spc="0" normalizeH="0" baseline="0" noProof="0">
              <a:ln>
                <a:noFill/>
              </a:ln>
              <a:solidFill>
                <a:srgbClr val="000000"/>
              </a:solidFill>
              <a:effectLst/>
              <a:uLnTx/>
              <a:uFillTx/>
              <a:latin typeface="Futura medium"/>
              <a:sym typeface="Arial"/>
            </a:endParaRPr>
          </a:p>
        </p:txBody>
      </p:sp>
      <p:pic>
        <p:nvPicPr>
          <p:cNvPr id="19" name="Graphic 18" descr="Processor with solid fill">
            <a:extLst>
              <a:ext uri="{FF2B5EF4-FFF2-40B4-BE49-F238E27FC236}">
                <a16:creationId xmlns:a16="http://schemas.microsoft.com/office/drawing/2014/main" id="{8C5591E8-1F62-4D3B-B43B-76D129F71D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61036" y="1169934"/>
            <a:ext cx="394834" cy="394834"/>
          </a:xfrm>
          <a:prstGeom prst="rect">
            <a:avLst/>
          </a:prstGeom>
        </p:spPr>
      </p:pic>
      <p:sp>
        <p:nvSpPr>
          <p:cNvPr id="48" name="TextBox 47">
            <a:extLst>
              <a:ext uri="{FF2B5EF4-FFF2-40B4-BE49-F238E27FC236}">
                <a16:creationId xmlns:a16="http://schemas.microsoft.com/office/drawing/2014/main" id="{DF831E10-9B32-4242-8409-A49E4AF07B32}"/>
              </a:ext>
            </a:extLst>
          </p:cNvPr>
          <p:cNvSpPr txBox="1"/>
          <p:nvPr/>
        </p:nvSpPr>
        <p:spPr>
          <a:xfrm>
            <a:off x="2493168" y="1213462"/>
            <a:ext cx="10150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atin typeface="Futura medium"/>
              </a:rPr>
              <a:t>Rad Hard</a:t>
            </a:r>
            <a:endParaRPr lang="en-CA">
              <a:latin typeface="Futura medium"/>
            </a:endParaRPr>
          </a:p>
        </p:txBody>
      </p:sp>
      <p:pic>
        <p:nvPicPr>
          <p:cNvPr id="22" name="Graphic 21" descr="Satellite dish with solid fill">
            <a:extLst>
              <a:ext uri="{FF2B5EF4-FFF2-40B4-BE49-F238E27FC236}">
                <a16:creationId xmlns:a16="http://schemas.microsoft.com/office/drawing/2014/main" id="{A1155F0B-BBC9-40FD-A6F5-EF9E46CD90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79886" y="3537300"/>
            <a:ext cx="644251" cy="644251"/>
          </a:xfrm>
          <a:prstGeom prst="rect">
            <a:avLst/>
          </a:prstGeom>
        </p:spPr>
      </p:pic>
      <p:cxnSp>
        <p:nvCxnSpPr>
          <p:cNvPr id="49" name="Straight Connector 48">
            <a:extLst>
              <a:ext uri="{FF2B5EF4-FFF2-40B4-BE49-F238E27FC236}">
                <a16:creationId xmlns:a16="http://schemas.microsoft.com/office/drawing/2014/main" id="{384CCAD9-14E7-4065-8747-8C8C0D6E15B6}"/>
              </a:ext>
            </a:extLst>
          </p:cNvPr>
          <p:cNvCxnSpPr>
            <a:cxnSpLocks/>
          </p:cNvCxnSpPr>
          <p:nvPr/>
        </p:nvCxnSpPr>
        <p:spPr>
          <a:xfrm flipH="1">
            <a:off x="5466269" y="1443052"/>
            <a:ext cx="1343256" cy="2109205"/>
          </a:xfrm>
          <a:prstGeom prst="line">
            <a:avLst/>
          </a:prstGeom>
          <a:noFill/>
          <a:ln w="9525" cap="flat" cmpd="sng" algn="ctr">
            <a:solidFill>
              <a:schemeClr val="accent5"/>
            </a:solidFill>
            <a:prstDash val="solid"/>
            <a:headEnd type="triangle" w="med" len="med"/>
            <a:tailEnd type="none" w="med" len="med"/>
          </a:ln>
          <a:effectLst/>
        </p:spPr>
      </p:cxnSp>
      <p:cxnSp>
        <p:nvCxnSpPr>
          <p:cNvPr id="52" name="Straight Connector 51">
            <a:extLst>
              <a:ext uri="{FF2B5EF4-FFF2-40B4-BE49-F238E27FC236}">
                <a16:creationId xmlns:a16="http://schemas.microsoft.com/office/drawing/2014/main" id="{E222BCA5-F1CC-44B8-859F-6FD687FAA5B1}"/>
              </a:ext>
            </a:extLst>
          </p:cNvPr>
          <p:cNvCxnSpPr>
            <a:cxnSpLocks/>
          </p:cNvCxnSpPr>
          <p:nvPr/>
        </p:nvCxnSpPr>
        <p:spPr>
          <a:xfrm flipH="1">
            <a:off x="5497768" y="1507714"/>
            <a:ext cx="1343256" cy="2109205"/>
          </a:xfrm>
          <a:prstGeom prst="line">
            <a:avLst/>
          </a:prstGeom>
          <a:noFill/>
          <a:ln w="9525" cap="flat" cmpd="sng" algn="ctr">
            <a:solidFill>
              <a:schemeClr val="accent5"/>
            </a:solidFill>
            <a:prstDash val="solid"/>
            <a:headEnd type="none" w="med" len="med"/>
            <a:tailEnd type="triangle" w="med" len="med"/>
          </a:ln>
          <a:effectLst/>
        </p:spPr>
      </p:cxnSp>
      <p:pic>
        <p:nvPicPr>
          <p:cNvPr id="1026" name="Picture 2" descr="Square Wave Icons - Download Free Vector Icons | Noun Project">
            <a:extLst>
              <a:ext uri="{FF2B5EF4-FFF2-40B4-BE49-F238E27FC236}">
                <a16:creationId xmlns:a16="http://schemas.microsoft.com/office/drawing/2014/main" id="{9D45013E-C40F-4527-8EB7-E0143ED224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364817">
            <a:off x="4556329" y="2177798"/>
            <a:ext cx="460797" cy="46079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A33C467A-515B-4B96-B704-2AE1CDB7D458}"/>
              </a:ext>
            </a:extLst>
          </p:cNvPr>
          <p:cNvSpPr txBox="1"/>
          <p:nvPr/>
        </p:nvSpPr>
        <p:spPr>
          <a:xfrm>
            <a:off x="4533211" y="4095338"/>
            <a:ext cx="16930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Futura medium"/>
              </a:rPr>
              <a:t>Govt grade</a:t>
            </a:r>
            <a:r>
              <a:rPr kumimoji="0" lang="en-US" sz="1400" b="0" i="0" u="none" strike="noStrike" kern="0" cap="none" spc="0" normalizeH="0" baseline="0" noProof="0" dirty="0">
                <a:ln>
                  <a:noFill/>
                </a:ln>
                <a:solidFill>
                  <a:srgbClr val="000000"/>
                </a:solidFill>
                <a:effectLst/>
                <a:uLnTx/>
                <a:uFillTx/>
                <a:latin typeface="Futura medium"/>
                <a:sym typeface="Arial"/>
              </a:rPr>
              <a:t> TT&amp;C</a:t>
            </a:r>
            <a:endParaRPr kumimoji="0" lang="en-CA" sz="1400" b="0" i="0" u="none" strike="noStrike" kern="0" cap="none" spc="0" normalizeH="0" baseline="0" noProof="0" dirty="0">
              <a:ln>
                <a:noFill/>
              </a:ln>
              <a:solidFill>
                <a:srgbClr val="000000"/>
              </a:solidFill>
              <a:effectLst/>
              <a:uLnTx/>
              <a:uFillTx/>
              <a:latin typeface="Futura medium"/>
              <a:sym typeface="Arial"/>
            </a:endParaRPr>
          </a:p>
        </p:txBody>
      </p:sp>
      <p:pic>
        <p:nvPicPr>
          <p:cNvPr id="30" name="Graphic 29" descr="Atom outline">
            <a:extLst>
              <a:ext uri="{FF2B5EF4-FFF2-40B4-BE49-F238E27FC236}">
                <a16:creationId xmlns:a16="http://schemas.microsoft.com/office/drawing/2014/main" id="{9B6BFDCF-66FA-4C56-99E6-91AFD965FB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03033" y="1591316"/>
            <a:ext cx="437376" cy="437376"/>
          </a:xfrm>
          <a:prstGeom prst="rect">
            <a:avLst/>
          </a:prstGeom>
        </p:spPr>
      </p:pic>
      <p:pic>
        <p:nvPicPr>
          <p:cNvPr id="31" name="Graphic 30" descr="Processor with solid fill">
            <a:extLst>
              <a:ext uri="{FF2B5EF4-FFF2-40B4-BE49-F238E27FC236}">
                <a16:creationId xmlns:a16="http://schemas.microsoft.com/office/drawing/2014/main" id="{83FA3208-2167-4F25-959D-5FD9A8770D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6863" y="1232751"/>
            <a:ext cx="394834" cy="394834"/>
          </a:xfrm>
          <a:prstGeom prst="rect">
            <a:avLst/>
          </a:prstGeom>
        </p:spPr>
      </p:pic>
      <p:sp>
        <p:nvSpPr>
          <p:cNvPr id="32" name="TextBox 31">
            <a:extLst>
              <a:ext uri="{FF2B5EF4-FFF2-40B4-BE49-F238E27FC236}">
                <a16:creationId xmlns:a16="http://schemas.microsoft.com/office/drawing/2014/main" id="{15A51BFE-FFE5-482F-9AAC-7AB46C55EBC6}"/>
              </a:ext>
            </a:extLst>
          </p:cNvPr>
          <p:cNvSpPr txBox="1"/>
          <p:nvPr/>
        </p:nvSpPr>
        <p:spPr>
          <a:xfrm>
            <a:off x="6440353" y="1988434"/>
            <a:ext cx="2544218" cy="1815882"/>
          </a:xfrm>
          <a:prstGeom prst="rect">
            <a:avLst/>
          </a:prstGeom>
          <a:noFill/>
        </p:spPr>
        <p:txBody>
          <a:bodyPr wrap="square" rtlCol="0">
            <a:spAutoFit/>
          </a:bodyPr>
          <a:lstStyle/>
          <a:p>
            <a:r>
              <a:rPr lang="en-US">
                <a:latin typeface="Futura medium"/>
              </a:rPr>
              <a:t>Rad hard satellite with atomic clocks are expensive. </a:t>
            </a:r>
          </a:p>
          <a:p>
            <a:endParaRPr lang="en-US">
              <a:latin typeface="Futura medium"/>
            </a:endParaRPr>
          </a:p>
          <a:p>
            <a:r>
              <a:rPr lang="en-US">
                <a:latin typeface="Futura medium"/>
              </a:rPr>
              <a:t>MEO wins over LEO due to 10x less satellites needed while still satisfying daily upload constraint.</a:t>
            </a:r>
          </a:p>
        </p:txBody>
      </p:sp>
      <p:sp>
        <p:nvSpPr>
          <p:cNvPr id="33" name="Text Box 5">
            <a:extLst>
              <a:ext uri="{FF2B5EF4-FFF2-40B4-BE49-F238E27FC236}">
                <a16:creationId xmlns:a16="http://schemas.microsoft.com/office/drawing/2014/main" id="{A10F9360-31A2-48EB-9578-97C140B6881E}"/>
              </a:ext>
            </a:extLst>
          </p:cNvPr>
          <p:cNvSpPr txBox="1"/>
          <p:nvPr/>
        </p:nvSpPr>
        <p:spPr>
          <a:xfrm>
            <a:off x="457303" y="420885"/>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all" spc="0" normalizeH="0" noProof="0">
                <a:ln>
                  <a:noFill/>
                </a:ln>
                <a:solidFill>
                  <a:srgbClr val="2AABA8"/>
                </a:solidFill>
                <a:effectLst/>
                <a:uLnTx/>
                <a:uFillTx/>
                <a:latin typeface="Futura medium"/>
                <a:ea typeface="Source Sans Pro" panose="020B0503030403020204" pitchFamily="34" charset="0"/>
                <a:cs typeface="Times New Roman" panose="02020603050405020304" pitchFamily="18" charset="0"/>
                <a:sym typeface="Arial"/>
              </a:rPr>
              <a:t>GPS Architecture</a:t>
            </a:r>
          </a:p>
        </p:txBody>
      </p:sp>
    </p:spTree>
    <p:extLst>
      <p:ext uri="{BB962C8B-B14F-4D97-AF65-F5344CB8AC3E}">
        <p14:creationId xmlns:p14="http://schemas.microsoft.com/office/powerpoint/2010/main" val="4120267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6" name="Arc 25">
            <a:extLst>
              <a:ext uri="{FF2B5EF4-FFF2-40B4-BE49-F238E27FC236}">
                <a16:creationId xmlns:a16="http://schemas.microsoft.com/office/drawing/2014/main" id="{A4D0314B-231C-4FD5-B076-6D8953C8BB51}"/>
              </a:ext>
            </a:extLst>
          </p:cNvPr>
          <p:cNvSpPr/>
          <p:nvPr/>
        </p:nvSpPr>
        <p:spPr>
          <a:xfrm>
            <a:off x="-1615440" y="2530083"/>
            <a:ext cx="12496800" cy="3433214"/>
          </a:xfrm>
          <a:prstGeom prst="arc">
            <a:avLst>
              <a:gd name="adj1" fmla="val 11184712"/>
              <a:gd name="adj2" fmla="val 20580583"/>
            </a:avLst>
          </a:prstGeom>
          <a:ln w="12700">
            <a:solidFill>
              <a:schemeClr val="tx1">
                <a:lumMod val="95000"/>
                <a:lumOff val="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Futura medium"/>
              <a:sym typeface="Arial"/>
            </a:endParaRPr>
          </a:p>
        </p:txBody>
      </p:sp>
      <p:sp>
        <p:nvSpPr>
          <p:cNvPr id="27" name="Arc 26">
            <a:extLst>
              <a:ext uri="{FF2B5EF4-FFF2-40B4-BE49-F238E27FC236}">
                <a16:creationId xmlns:a16="http://schemas.microsoft.com/office/drawing/2014/main" id="{9E3C073A-9EEE-4D26-9B7D-7DDF7F0EF2A8}"/>
              </a:ext>
            </a:extLst>
          </p:cNvPr>
          <p:cNvSpPr/>
          <p:nvPr/>
        </p:nvSpPr>
        <p:spPr>
          <a:xfrm>
            <a:off x="-1398141" y="3734748"/>
            <a:ext cx="11621592" cy="3460038"/>
          </a:xfrm>
          <a:prstGeom prst="arc">
            <a:avLst>
              <a:gd name="adj1" fmla="val 10609917"/>
              <a:gd name="adj2" fmla="val 285814"/>
            </a:avLst>
          </a:prstGeom>
          <a:solidFill>
            <a:schemeClr val="bg1">
              <a:lumMod val="65000"/>
              <a:alpha val="41000"/>
            </a:schemeClr>
          </a:solidFill>
          <a:ln>
            <a:solidFill>
              <a:schemeClr val="bg1">
                <a:lumMod val="50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Futura medium"/>
              <a:sym typeface="Arial"/>
            </a:endParaRPr>
          </a:p>
        </p:txBody>
      </p:sp>
      <p:sp>
        <p:nvSpPr>
          <p:cNvPr id="21" name="Text Box 5">
            <a:extLst>
              <a:ext uri="{FF2B5EF4-FFF2-40B4-BE49-F238E27FC236}">
                <a16:creationId xmlns:a16="http://schemas.microsoft.com/office/drawing/2014/main" id="{68AE9B25-9C38-43C6-A562-98C4DAE05F01}"/>
              </a:ext>
            </a:extLst>
          </p:cNvPr>
          <p:cNvSpPr txBox="1"/>
          <p:nvPr/>
        </p:nvSpPr>
        <p:spPr>
          <a:xfrm>
            <a:off x="457303" y="41145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all" spc="0" normalizeH="0" noProof="0" dirty="0">
                <a:ln>
                  <a:noFill/>
                </a:ln>
                <a:solidFill>
                  <a:srgbClr val="2AABA8"/>
                </a:solidFill>
                <a:effectLst/>
                <a:uLnTx/>
                <a:uFillTx/>
                <a:latin typeface="Futura medium"/>
                <a:ea typeface="Source Sans Pro" panose="020B0503030403020204" pitchFamily="34" charset="0"/>
                <a:cs typeface="Times New Roman" panose="02020603050405020304" pitchFamily="18" charset="0"/>
                <a:sym typeface="Arial"/>
              </a:rPr>
              <a:t>NEXT GEN Sat Nav</a:t>
            </a:r>
          </a:p>
        </p:txBody>
      </p:sp>
      <p:sp>
        <p:nvSpPr>
          <p:cNvPr id="23" name="Footer Placeholder 2">
            <a:extLst>
              <a:ext uri="{FF2B5EF4-FFF2-40B4-BE49-F238E27FC236}">
                <a16:creationId xmlns:a16="http://schemas.microsoft.com/office/drawing/2014/main" id="{E266C737-A0C8-4FC9-93CC-B9797E0E0D28}"/>
              </a:ext>
            </a:extLst>
          </p:cNvPr>
          <p:cNvSpPr>
            <a:spLocks noGrp="1"/>
          </p:cNvSpPr>
          <p:nvPr>
            <p:ph type="ftr" sz="quarter" idx="11"/>
          </p:nvPr>
        </p:nvSpPr>
        <p:spPr>
          <a:xfrm>
            <a:off x="628650" y="4767263"/>
            <a:ext cx="3943350" cy="273844"/>
          </a:xfrm>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1" u="none" strike="noStrike" kern="1200" cap="none" spc="0" normalizeH="0" baseline="0" noProof="0">
                <a:ln>
                  <a:noFill/>
                </a:ln>
                <a:solidFill>
                  <a:prstClr val="black"/>
                </a:solidFill>
                <a:effectLst/>
                <a:uLnTx/>
                <a:uFillTx/>
                <a:latin typeface="Futura medium"/>
                <a:ea typeface="+mn-ea"/>
                <a:sym typeface="Arial"/>
              </a:rPr>
              <a:t>WSTS 2022</a:t>
            </a:r>
          </a:p>
        </p:txBody>
      </p:sp>
      <p:sp>
        <p:nvSpPr>
          <p:cNvPr id="25" name="Text Box 4">
            <a:extLst>
              <a:ext uri="{FF2B5EF4-FFF2-40B4-BE49-F238E27FC236}">
                <a16:creationId xmlns:a16="http://schemas.microsoft.com/office/drawing/2014/main" id="{67F239DF-3FE8-4CAE-84BC-955D85D7AB8F}"/>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16</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cxnSp>
        <p:nvCxnSpPr>
          <p:cNvPr id="16" name="Straight Connector 15">
            <a:extLst>
              <a:ext uri="{FF2B5EF4-FFF2-40B4-BE49-F238E27FC236}">
                <a16:creationId xmlns:a16="http://schemas.microsoft.com/office/drawing/2014/main" id="{7EE550FA-D0AC-44D4-B3D5-7263E2E83543}"/>
              </a:ext>
            </a:extLst>
          </p:cNvPr>
          <p:cNvCxnSpPr>
            <a:cxnSpLocks/>
          </p:cNvCxnSpPr>
          <p:nvPr/>
        </p:nvCxnSpPr>
        <p:spPr>
          <a:xfrm>
            <a:off x="1812303" y="2842591"/>
            <a:ext cx="788022" cy="1156469"/>
          </a:xfrm>
          <a:prstGeom prst="line">
            <a:avLst/>
          </a:prstGeom>
          <a:noFill/>
          <a:ln w="9525" cap="flat" cmpd="sng" algn="ctr">
            <a:solidFill>
              <a:srgbClr val="FFAB40">
                <a:shade val="95000"/>
                <a:satMod val="105000"/>
              </a:srgbClr>
            </a:solidFill>
            <a:prstDash val="solid"/>
          </a:ln>
          <a:effectLst/>
        </p:spPr>
      </p:cxnSp>
      <p:cxnSp>
        <p:nvCxnSpPr>
          <p:cNvPr id="18" name="Straight Connector 17">
            <a:extLst>
              <a:ext uri="{FF2B5EF4-FFF2-40B4-BE49-F238E27FC236}">
                <a16:creationId xmlns:a16="http://schemas.microsoft.com/office/drawing/2014/main" id="{C19F0B8F-EC20-4683-BCE0-F38C43ED4555}"/>
              </a:ext>
            </a:extLst>
          </p:cNvPr>
          <p:cNvCxnSpPr>
            <a:cxnSpLocks/>
          </p:cNvCxnSpPr>
          <p:nvPr/>
        </p:nvCxnSpPr>
        <p:spPr>
          <a:xfrm flipH="1">
            <a:off x="2733682" y="2650586"/>
            <a:ext cx="1799529" cy="1348474"/>
          </a:xfrm>
          <a:prstGeom prst="line">
            <a:avLst/>
          </a:prstGeom>
          <a:noFill/>
          <a:ln w="9525" cap="flat" cmpd="sng" algn="ctr">
            <a:solidFill>
              <a:srgbClr val="FFAB40">
                <a:shade val="95000"/>
                <a:satMod val="105000"/>
              </a:srgbClr>
            </a:solidFill>
            <a:prstDash val="solid"/>
          </a:ln>
          <a:effectLst/>
        </p:spPr>
      </p:cxnSp>
      <p:cxnSp>
        <p:nvCxnSpPr>
          <p:cNvPr id="44" name="Straight Connector 43">
            <a:extLst>
              <a:ext uri="{FF2B5EF4-FFF2-40B4-BE49-F238E27FC236}">
                <a16:creationId xmlns:a16="http://schemas.microsoft.com/office/drawing/2014/main" id="{201B7955-8BEC-463D-A11D-2340FB05F48D}"/>
              </a:ext>
            </a:extLst>
          </p:cNvPr>
          <p:cNvCxnSpPr>
            <a:cxnSpLocks/>
          </p:cNvCxnSpPr>
          <p:nvPr/>
        </p:nvCxnSpPr>
        <p:spPr>
          <a:xfrm>
            <a:off x="1962678" y="3172934"/>
            <a:ext cx="215332" cy="340605"/>
          </a:xfrm>
          <a:prstGeom prst="line">
            <a:avLst/>
          </a:prstGeom>
          <a:noFill/>
          <a:ln w="9525" cap="flat" cmpd="sng" algn="ctr">
            <a:solidFill>
              <a:srgbClr val="FFAB40">
                <a:shade val="95000"/>
                <a:satMod val="105000"/>
              </a:srgbClr>
            </a:solidFill>
            <a:prstDash val="solid"/>
            <a:headEnd type="none" w="med" len="med"/>
            <a:tailEnd type="triangle" w="med" len="med"/>
          </a:ln>
          <a:effectLst/>
        </p:spPr>
      </p:cxnSp>
      <p:cxnSp>
        <p:nvCxnSpPr>
          <p:cNvPr id="47" name="Straight Connector 46">
            <a:extLst>
              <a:ext uri="{FF2B5EF4-FFF2-40B4-BE49-F238E27FC236}">
                <a16:creationId xmlns:a16="http://schemas.microsoft.com/office/drawing/2014/main" id="{6543C00F-13AF-4036-BB5F-556B9458D8D2}"/>
              </a:ext>
            </a:extLst>
          </p:cNvPr>
          <p:cNvCxnSpPr>
            <a:cxnSpLocks/>
          </p:cNvCxnSpPr>
          <p:nvPr/>
        </p:nvCxnSpPr>
        <p:spPr>
          <a:xfrm flipH="1">
            <a:off x="3604014" y="3182680"/>
            <a:ext cx="339420" cy="247247"/>
          </a:xfrm>
          <a:prstGeom prst="line">
            <a:avLst/>
          </a:prstGeom>
          <a:noFill/>
          <a:ln w="9525" cap="flat" cmpd="sng" algn="ctr">
            <a:solidFill>
              <a:srgbClr val="FFAB40">
                <a:shade val="95000"/>
                <a:satMod val="105000"/>
              </a:srgbClr>
            </a:solidFill>
            <a:prstDash val="solid"/>
            <a:headEnd type="none" w="med" len="med"/>
            <a:tailEnd type="triangle" w="med" len="med"/>
          </a:ln>
          <a:effectLst/>
        </p:spPr>
      </p:cxnSp>
      <p:sp>
        <p:nvSpPr>
          <p:cNvPr id="45" name="TextBox 44">
            <a:extLst>
              <a:ext uri="{FF2B5EF4-FFF2-40B4-BE49-F238E27FC236}">
                <a16:creationId xmlns:a16="http://schemas.microsoft.com/office/drawing/2014/main" id="{351CEB92-4877-4A37-B2DF-AFD6D5458374}"/>
              </a:ext>
            </a:extLst>
          </p:cNvPr>
          <p:cNvSpPr txBox="1"/>
          <p:nvPr/>
        </p:nvSpPr>
        <p:spPr>
          <a:xfrm>
            <a:off x="1519351" y="2242074"/>
            <a:ext cx="16289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1DB9B2"/>
                </a:solidFill>
                <a:effectLst/>
                <a:uLnTx/>
                <a:uFillTx/>
                <a:latin typeface="Futura medium"/>
                <a:sym typeface="Arial"/>
              </a:rPr>
              <a:t>Low </a:t>
            </a:r>
            <a:r>
              <a:rPr kumimoji="0" lang="en-US" sz="1400" b="0" i="0" u="none" strike="noStrike" kern="0" cap="none" spc="0" normalizeH="0" baseline="0" noProof="0" err="1">
                <a:ln>
                  <a:noFill/>
                </a:ln>
                <a:solidFill>
                  <a:srgbClr val="1DB9B2"/>
                </a:solidFill>
                <a:effectLst/>
                <a:uLnTx/>
                <a:uFillTx/>
                <a:latin typeface="Futura medium"/>
                <a:sym typeface="Arial"/>
              </a:rPr>
              <a:t>SWaP</a:t>
            </a:r>
            <a:r>
              <a:rPr kumimoji="0" lang="en-US" sz="1400" b="0" i="0" u="none" strike="noStrike" kern="0" cap="none" spc="0" normalizeH="0" baseline="0" noProof="0">
                <a:ln>
                  <a:noFill/>
                </a:ln>
                <a:solidFill>
                  <a:srgbClr val="1DB9B2"/>
                </a:solidFill>
                <a:effectLst/>
                <a:uLnTx/>
                <a:uFillTx/>
                <a:latin typeface="Futura medium"/>
                <a:sym typeface="Arial"/>
              </a:rPr>
              <a:t> Clock</a:t>
            </a:r>
            <a:endParaRPr kumimoji="0" lang="en-CA" sz="1400" b="0" i="0" u="none" strike="noStrike" kern="0" cap="none" spc="0" normalizeH="0" baseline="0" noProof="0">
              <a:ln>
                <a:noFill/>
              </a:ln>
              <a:solidFill>
                <a:srgbClr val="1DB9B2"/>
              </a:solidFill>
              <a:effectLst/>
              <a:uLnTx/>
              <a:uFillTx/>
              <a:latin typeface="Futura medium"/>
              <a:sym typeface="Arial"/>
            </a:endParaRPr>
          </a:p>
        </p:txBody>
      </p:sp>
      <p:pic>
        <p:nvPicPr>
          <p:cNvPr id="19" name="Graphic 18" descr="Processor with solid fill">
            <a:extLst>
              <a:ext uri="{FF2B5EF4-FFF2-40B4-BE49-F238E27FC236}">
                <a16:creationId xmlns:a16="http://schemas.microsoft.com/office/drawing/2014/main" id="{8C5591E8-1F62-4D3B-B43B-76D129F71D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5019" y="1836626"/>
            <a:ext cx="394834" cy="394834"/>
          </a:xfrm>
          <a:prstGeom prst="rect">
            <a:avLst/>
          </a:prstGeom>
        </p:spPr>
      </p:pic>
      <p:sp>
        <p:nvSpPr>
          <p:cNvPr id="48" name="TextBox 47">
            <a:extLst>
              <a:ext uri="{FF2B5EF4-FFF2-40B4-BE49-F238E27FC236}">
                <a16:creationId xmlns:a16="http://schemas.microsoft.com/office/drawing/2014/main" id="{DF831E10-9B32-4242-8409-A49E4AF07B32}"/>
              </a:ext>
            </a:extLst>
          </p:cNvPr>
          <p:cNvSpPr txBox="1"/>
          <p:nvPr/>
        </p:nvSpPr>
        <p:spPr>
          <a:xfrm>
            <a:off x="1577151" y="1880154"/>
            <a:ext cx="8194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rgbClr val="1DB9B2"/>
                </a:solidFill>
                <a:latin typeface="Futura medium"/>
              </a:rPr>
              <a:t>Rad Tol</a:t>
            </a:r>
            <a:endParaRPr lang="en-CA">
              <a:solidFill>
                <a:srgbClr val="1DB9B2"/>
              </a:solidFill>
              <a:latin typeface="Futura medium"/>
            </a:endParaRPr>
          </a:p>
        </p:txBody>
      </p:sp>
      <p:pic>
        <p:nvPicPr>
          <p:cNvPr id="22" name="Graphic 21" descr="Satellite dish with solid fill">
            <a:extLst>
              <a:ext uri="{FF2B5EF4-FFF2-40B4-BE49-F238E27FC236}">
                <a16:creationId xmlns:a16="http://schemas.microsoft.com/office/drawing/2014/main" id="{A1155F0B-BBC9-40FD-A6F5-EF9E46CD90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9886" y="3537300"/>
            <a:ext cx="644251" cy="644251"/>
          </a:xfrm>
          <a:prstGeom prst="rect">
            <a:avLst/>
          </a:prstGeom>
        </p:spPr>
      </p:pic>
      <p:cxnSp>
        <p:nvCxnSpPr>
          <p:cNvPr id="49" name="Straight Connector 48">
            <a:extLst>
              <a:ext uri="{FF2B5EF4-FFF2-40B4-BE49-F238E27FC236}">
                <a16:creationId xmlns:a16="http://schemas.microsoft.com/office/drawing/2014/main" id="{384CCAD9-14E7-4065-8747-8C8C0D6E15B6}"/>
              </a:ext>
            </a:extLst>
          </p:cNvPr>
          <p:cNvCxnSpPr>
            <a:cxnSpLocks/>
          </p:cNvCxnSpPr>
          <p:nvPr/>
        </p:nvCxnSpPr>
        <p:spPr>
          <a:xfrm flipH="1">
            <a:off x="5466269" y="2711162"/>
            <a:ext cx="1369728" cy="841095"/>
          </a:xfrm>
          <a:prstGeom prst="line">
            <a:avLst/>
          </a:prstGeom>
          <a:noFill/>
          <a:ln w="9525" cap="flat" cmpd="sng" algn="ctr">
            <a:solidFill>
              <a:schemeClr val="accent5"/>
            </a:solidFill>
            <a:prstDash val="solid"/>
            <a:headEnd type="triangle" w="med" len="med"/>
            <a:tailEnd type="none" w="med" len="med"/>
          </a:ln>
          <a:effectLst/>
        </p:spPr>
      </p:cxnSp>
      <p:cxnSp>
        <p:nvCxnSpPr>
          <p:cNvPr id="52" name="Straight Connector 51">
            <a:extLst>
              <a:ext uri="{FF2B5EF4-FFF2-40B4-BE49-F238E27FC236}">
                <a16:creationId xmlns:a16="http://schemas.microsoft.com/office/drawing/2014/main" id="{E222BCA5-F1CC-44B8-859F-6FD687FAA5B1}"/>
              </a:ext>
            </a:extLst>
          </p:cNvPr>
          <p:cNvCxnSpPr>
            <a:cxnSpLocks/>
          </p:cNvCxnSpPr>
          <p:nvPr/>
        </p:nvCxnSpPr>
        <p:spPr>
          <a:xfrm flipH="1">
            <a:off x="5497768" y="2740500"/>
            <a:ext cx="1394014" cy="876419"/>
          </a:xfrm>
          <a:prstGeom prst="line">
            <a:avLst/>
          </a:prstGeom>
          <a:noFill/>
          <a:ln w="9525" cap="flat" cmpd="sng" algn="ctr">
            <a:solidFill>
              <a:schemeClr val="accent5"/>
            </a:solidFill>
            <a:prstDash val="solid"/>
            <a:headEnd type="none" w="med" len="med"/>
            <a:tailEnd type="triangle" w="med" len="med"/>
          </a:ln>
          <a:effectLst/>
        </p:spPr>
      </p:cxnSp>
      <p:pic>
        <p:nvPicPr>
          <p:cNvPr id="1026" name="Picture 2" descr="Square Wave Icons - Download Free Vector Icons | Noun Project">
            <a:extLst>
              <a:ext uri="{FF2B5EF4-FFF2-40B4-BE49-F238E27FC236}">
                <a16:creationId xmlns:a16="http://schemas.microsoft.com/office/drawing/2014/main" id="{9D45013E-C40F-4527-8EB7-E0143ED224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364817">
            <a:off x="3452209" y="2942535"/>
            <a:ext cx="460797" cy="46079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A33C467A-515B-4B96-B704-2AE1CDB7D458}"/>
              </a:ext>
            </a:extLst>
          </p:cNvPr>
          <p:cNvSpPr txBox="1"/>
          <p:nvPr/>
        </p:nvSpPr>
        <p:spPr>
          <a:xfrm>
            <a:off x="4533211" y="4095338"/>
            <a:ext cx="17508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tx1"/>
                </a:solidFill>
                <a:effectLst/>
                <a:uLnTx/>
                <a:uFillTx/>
                <a:latin typeface="Futura medium"/>
                <a:sym typeface="Arial"/>
              </a:rPr>
              <a:t>Commercial TT&amp;C</a:t>
            </a:r>
            <a:endParaRPr kumimoji="0" lang="en-CA" sz="1400" b="0" i="0" u="none" strike="noStrike" kern="0" cap="none" spc="0" normalizeH="0" baseline="0" noProof="0" dirty="0">
              <a:ln>
                <a:noFill/>
              </a:ln>
              <a:solidFill>
                <a:schemeClr val="tx1"/>
              </a:solidFill>
              <a:effectLst/>
              <a:uLnTx/>
              <a:uFillTx/>
              <a:latin typeface="Futura medium"/>
              <a:sym typeface="Arial"/>
            </a:endParaRPr>
          </a:p>
        </p:txBody>
      </p:sp>
      <p:pic>
        <p:nvPicPr>
          <p:cNvPr id="31" name="Graphic 30" descr="Processor with solid fill">
            <a:extLst>
              <a:ext uri="{FF2B5EF4-FFF2-40B4-BE49-F238E27FC236}">
                <a16:creationId xmlns:a16="http://schemas.microsoft.com/office/drawing/2014/main" id="{83FA3208-2167-4F25-959D-5FD9A8770D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9564" y="1811040"/>
            <a:ext cx="394834" cy="394834"/>
          </a:xfrm>
          <a:prstGeom prst="rect">
            <a:avLst/>
          </a:prstGeom>
        </p:spPr>
      </p:pic>
      <p:sp>
        <p:nvSpPr>
          <p:cNvPr id="33" name="TextBox 32">
            <a:extLst>
              <a:ext uri="{FF2B5EF4-FFF2-40B4-BE49-F238E27FC236}">
                <a16:creationId xmlns:a16="http://schemas.microsoft.com/office/drawing/2014/main" id="{A99B6445-158B-405E-A16E-939C54ABBFC6}"/>
              </a:ext>
            </a:extLst>
          </p:cNvPr>
          <p:cNvSpPr txBox="1"/>
          <p:nvPr/>
        </p:nvSpPr>
        <p:spPr>
          <a:xfrm>
            <a:off x="2109645" y="4319232"/>
            <a:ext cx="21291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tx1"/>
                </a:solidFill>
                <a:latin typeface="Futura medium"/>
              </a:rPr>
              <a:t>5</a:t>
            </a:r>
            <a:r>
              <a:rPr kumimoji="0" lang="en-US" sz="1400" b="0" i="0" u="none" strike="noStrike" kern="0" cap="none" spc="0" normalizeH="0" baseline="0" noProof="0" dirty="0">
                <a:ln>
                  <a:noFill/>
                </a:ln>
                <a:solidFill>
                  <a:schemeClr val="tx1"/>
                </a:solidFill>
                <a:effectLst/>
                <a:uLnTx/>
                <a:uFillTx/>
                <a:latin typeface="Futura medium"/>
                <a:sym typeface="Arial"/>
              </a:rPr>
              <a:t> cm, RMS (~10-1ns TE)</a:t>
            </a:r>
            <a:endParaRPr kumimoji="0" lang="en-CA" sz="1400" b="0" i="0" u="none" strike="noStrike" kern="0" cap="none" spc="0" normalizeH="0" baseline="0" noProof="0" dirty="0">
              <a:ln>
                <a:noFill/>
              </a:ln>
              <a:solidFill>
                <a:schemeClr val="tx1"/>
              </a:solidFill>
              <a:effectLst/>
              <a:uLnTx/>
              <a:uFillTx/>
              <a:latin typeface="Futura medium"/>
              <a:sym typeface="Arial"/>
            </a:endParaRPr>
          </a:p>
        </p:txBody>
      </p:sp>
      <p:pic>
        <p:nvPicPr>
          <p:cNvPr id="34" name="Graphic 33" descr="Car with solid fill">
            <a:extLst>
              <a:ext uri="{FF2B5EF4-FFF2-40B4-BE49-F238E27FC236}">
                <a16:creationId xmlns:a16="http://schemas.microsoft.com/office/drawing/2014/main" id="{9EABA034-7CCB-43CE-9441-2867BB4BC7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92326" y="3841885"/>
            <a:ext cx="596746" cy="596746"/>
          </a:xfrm>
          <a:prstGeom prst="rect">
            <a:avLst/>
          </a:prstGeom>
        </p:spPr>
      </p:pic>
      <p:sp>
        <p:nvSpPr>
          <p:cNvPr id="36" name="Oval 35">
            <a:extLst>
              <a:ext uri="{FF2B5EF4-FFF2-40B4-BE49-F238E27FC236}">
                <a16:creationId xmlns:a16="http://schemas.microsoft.com/office/drawing/2014/main" id="{DC4E4F60-D123-4747-9CE9-6D7000DFABAB}"/>
              </a:ext>
            </a:extLst>
          </p:cNvPr>
          <p:cNvSpPr/>
          <p:nvPr/>
        </p:nvSpPr>
        <p:spPr>
          <a:xfrm>
            <a:off x="2541492" y="4123146"/>
            <a:ext cx="72000" cy="72000"/>
          </a:xfrm>
          <a:prstGeom prst="ellipse">
            <a:avLst/>
          </a:prstGeom>
          <a:solidFill>
            <a:srgbClr val="1DB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Futura medium"/>
            </a:endParaRPr>
          </a:p>
        </p:txBody>
      </p:sp>
      <p:pic>
        <p:nvPicPr>
          <p:cNvPr id="3" name="Graphic 2" descr="Clock outline">
            <a:extLst>
              <a:ext uri="{FF2B5EF4-FFF2-40B4-BE49-F238E27FC236}">
                <a16:creationId xmlns:a16="http://schemas.microsoft.com/office/drawing/2014/main" id="{63155327-028F-4A99-9321-EC8463EECD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4728" y="2231459"/>
            <a:ext cx="361456" cy="361456"/>
          </a:xfrm>
          <a:prstGeom prst="rect">
            <a:avLst/>
          </a:prstGeom>
        </p:spPr>
      </p:pic>
      <p:pic>
        <p:nvPicPr>
          <p:cNvPr id="35" name="Graphic 34" descr="Clock outline">
            <a:extLst>
              <a:ext uri="{FF2B5EF4-FFF2-40B4-BE49-F238E27FC236}">
                <a16:creationId xmlns:a16="http://schemas.microsoft.com/office/drawing/2014/main" id="{10DD9476-09C1-407D-8824-F48682C9EE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1001" y="2195756"/>
            <a:ext cx="361456" cy="361456"/>
          </a:xfrm>
          <a:prstGeom prst="rect">
            <a:avLst/>
          </a:prstGeom>
        </p:spPr>
      </p:pic>
      <p:pic>
        <p:nvPicPr>
          <p:cNvPr id="39" name="Graphic 38" descr="Atom outline">
            <a:extLst>
              <a:ext uri="{FF2B5EF4-FFF2-40B4-BE49-F238E27FC236}">
                <a16:creationId xmlns:a16="http://schemas.microsoft.com/office/drawing/2014/main" id="{4688F630-3D68-444E-8B31-25BA48C9923A}"/>
              </a:ext>
            </a:extLst>
          </p:cNvPr>
          <p:cNvPicPr>
            <a:picLocks noChangeAspect="1"/>
          </p:cNvPicPr>
          <p:nvPr/>
        </p:nvPicPr>
        <p:blipFill>
          <a:blip r:embed="rId12">
            <a:biLevel thresh="75000"/>
            <a:extLst>
              <a:ext uri="{96DAC541-7B7A-43D3-8B79-37D633B846F1}">
                <asvg:svgBlip xmlns:asvg="http://schemas.microsoft.com/office/drawing/2016/SVG/main" r:embed="rId13"/>
              </a:ext>
            </a:extLst>
          </a:blip>
          <a:stretch>
            <a:fillRect/>
          </a:stretch>
        </p:blipFill>
        <p:spPr>
          <a:xfrm>
            <a:off x="4539450" y="4346146"/>
            <a:ext cx="437376" cy="437376"/>
          </a:xfrm>
          <a:prstGeom prst="rect">
            <a:avLst/>
          </a:prstGeom>
        </p:spPr>
      </p:pic>
      <p:sp>
        <p:nvSpPr>
          <p:cNvPr id="40" name="TextBox 39">
            <a:extLst>
              <a:ext uri="{FF2B5EF4-FFF2-40B4-BE49-F238E27FC236}">
                <a16:creationId xmlns:a16="http://schemas.microsoft.com/office/drawing/2014/main" id="{85B2BCF9-9F6F-4F20-84EB-FCD5DFAA7329}"/>
              </a:ext>
            </a:extLst>
          </p:cNvPr>
          <p:cNvSpPr txBox="1"/>
          <p:nvPr/>
        </p:nvSpPr>
        <p:spPr>
          <a:xfrm>
            <a:off x="4847612" y="4393029"/>
            <a:ext cx="13676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tx1"/>
                </a:solidFill>
                <a:effectLst/>
                <a:uLnTx/>
                <a:uFillTx/>
                <a:latin typeface="Futura medium"/>
                <a:sym typeface="Arial"/>
              </a:rPr>
              <a:t>Atomic Clock</a:t>
            </a:r>
            <a:endParaRPr kumimoji="0" lang="en-CA" sz="1400" b="0" i="0" u="none" strike="noStrike" kern="0" cap="none" spc="0" normalizeH="0" baseline="0" noProof="0" dirty="0">
              <a:ln>
                <a:noFill/>
              </a:ln>
              <a:solidFill>
                <a:schemeClr val="tx1"/>
              </a:solidFill>
              <a:effectLst/>
              <a:uLnTx/>
              <a:uFillTx/>
              <a:latin typeface="Futura medium"/>
              <a:sym typeface="Arial"/>
            </a:endParaRPr>
          </a:p>
        </p:txBody>
      </p:sp>
      <p:sp>
        <p:nvSpPr>
          <p:cNvPr id="24" name="TextBox 23">
            <a:extLst>
              <a:ext uri="{FF2B5EF4-FFF2-40B4-BE49-F238E27FC236}">
                <a16:creationId xmlns:a16="http://schemas.microsoft.com/office/drawing/2014/main" id="{1A193101-6DEF-4E8E-B77A-5B96691BB870}"/>
              </a:ext>
            </a:extLst>
          </p:cNvPr>
          <p:cNvSpPr txBox="1"/>
          <p:nvPr/>
        </p:nvSpPr>
        <p:spPr>
          <a:xfrm>
            <a:off x="4261341" y="2101272"/>
            <a:ext cx="5068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DB9B2"/>
                </a:solidFill>
                <a:effectLst/>
                <a:uLnTx/>
                <a:uFillTx/>
                <a:latin typeface="Futura medium"/>
                <a:sym typeface="Arial"/>
              </a:rPr>
              <a:t>LEO</a:t>
            </a:r>
            <a:endParaRPr kumimoji="0" lang="en-CA" sz="1400" b="1" i="0" u="none" strike="noStrike" kern="0" cap="none" spc="0" normalizeH="0" baseline="0" noProof="0">
              <a:ln>
                <a:noFill/>
              </a:ln>
              <a:solidFill>
                <a:srgbClr val="1DB9B2"/>
              </a:solidFill>
              <a:effectLst/>
              <a:uLnTx/>
              <a:uFillTx/>
              <a:latin typeface="Futura medium"/>
              <a:sym typeface="Arial"/>
            </a:endParaRPr>
          </a:p>
        </p:txBody>
      </p:sp>
      <p:sp>
        <p:nvSpPr>
          <p:cNvPr id="41" name="TextBox 40">
            <a:extLst>
              <a:ext uri="{FF2B5EF4-FFF2-40B4-BE49-F238E27FC236}">
                <a16:creationId xmlns:a16="http://schemas.microsoft.com/office/drawing/2014/main" id="{B8211946-8945-4AC8-992E-C4D85880C88D}"/>
              </a:ext>
            </a:extLst>
          </p:cNvPr>
          <p:cNvSpPr txBox="1"/>
          <p:nvPr/>
        </p:nvSpPr>
        <p:spPr>
          <a:xfrm>
            <a:off x="3422230" y="1440864"/>
            <a:ext cx="2421460" cy="369332"/>
          </a:xfrm>
          <a:prstGeom prst="rect">
            <a:avLst/>
          </a:prstGeom>
          <a:noFill/>
        </p:spPr>
        <p:txBody>
          <a:bodyPr wrap="square" rtlCol="0">
            <a:spAutoFit/>
          </a:bodyPr>
          <a:lstStyle/>
          <a:p>
            <a:pPr algn="ctr"/>
            <a:r>
              <a:rPr lang="en-US" sz="1800" b="1">
                <a:latin typeface="Futura medium"/>
              </a:rPr>
              <a:t>Move to LEO</a:t>
            </a:r>
          </a:p>
        </p:txBody>
      </p:sp>
      <p:pic>
        <p:nvPicPr>
          <p:cNvPr id="32" name="Picture 31" descr="A picture containing guitar&#10;&#10;Description automatically generated">
            <a:extLst>
              <a:ext uri="{FF2B5EF4-FFF2-40B4-BE49-F238E27FC236}">
                <a16:creationId xmlns:a16="http://schemas.microsoft.com/office/drawing/2014/main" id="{29D6C551-C2D1-4BA2-B476-408AA10EC9A2}"/>
              </a:ext>
            </a:extLst>
          </p:cNvPr>
          <p:cNvPicPr>
            <a:picLocks noChangeAspect="1"/>
          </p:cNvPicPr>
          <p:nvPr/>
        </p:nvPicPr>
        <p:blipFill>
          <a:blip r:embed="rId14">
            <a:clrChange>
              <a:clrFrom>
                <a:srgbClr val="000000">
                  <a:alpha val="0"/>
                </a:srgbClr>
              </a:clrFrom>
              <a:clrTo>
                <a:srgbClr val="000000">
                  <a:alpha val="0"/>
                </a:srgbClr>
              </a:clrTo>
            </a:clrChange>
            <a:duotone>
              <a:srgbClr val="0097A7">
                <a:shade val="45000"/>
                <a:satMod val="135000"/>
              </a:srgbClr>
              <a:prstClr val="white"/>
            </a:duotone>
            <a:extLst>
              <a:ext uri="{BEBA8EAE-BF5A-486C-A8C5-ECC9F3942E4B}">
                <a14:imgProps xmlns:a14="http://schemas.microsoft.com/office/drawing/2010/main">
                  <a14:imgLayer r:embed="rId15">
                    <a14:imgEffect>
                      <a14:brightnessContrast bright="-6000"/>
                    </a14:imgEffect>
                  </a14:imgLayer>
                </a14:imgProps>
              </a:ext>
            </a:extLst>
          </a:blip>
          <a:stretch>
            <a:fillRect/>
          </a:stretch>
        </p:blipFill>
        <p:spPr>
          <a:xfrm rot="20789535" flipH="1">
            <a:off x="1134755" y="2282173"/>
            <a:ext cx="1107443" cy="828000"/>
          </a:xfrm>
          <a:prstGeom prst="rect">
            <a:avLst/>
          </a:prstGeom>
        </p:spPr>
      </p:pic>
      <p:pic>
        <p:nvPicPr>
          <p:cNvPr id="43" name="Picture 42" descr="A picture containing guitar&#10;&#10;Description automatically generated">
            <a:extLst>
              <a:ext uri="{FF2B5EF4-FFF2-40B4-BE49-F238E27FC236}">
                <a16:creationId xmlns:a16="http://schemas.microsoft.com/office/drawing/2014/main" id="{FE356612-BE5B-4AD4-99DF-5731B4B8CCD8}"/>
              </a:ext>
            </a:extLst>
          </p:cNvPr>
          <p:cNvPicPr>
            <a:picLocks noChangeAspect="1"/>
          </p:cNvPicPr>
          <p:nvPr/>
        </p:nvPicPr>
        <p:blipFill>
          <a:blip r:embed="rId14">
            <a:clrChange>
              <a:clrFrom>
                <a:srgbClr val="000000">
                  <a:alpha val="0"/>
                </a:srgbClr>
              </a:clrFrom>
              <a:clrTo>
                <a:srgbClr val="000000">
                  <a:alpha val="0"/>
                </a:srgbClr>
              </a:clrTo>
            </a:clrChange>
            <a:duotone>
              <a:srgbClr val="0097A7">
                <a:shade val="45000"/>
                <a:satMod val="135000"/>
              </a:srgbClr>
              <a:prstClr val="white"/>
            </a:duotone>
            <a:extLst>
              <a:ext uri="{BEBA8EAE-BF5A-486C-A8C5-ECC9F3942E4B}">
                <a14:imgProps xmlns:a14="http://schemas.microsoft.com/office/drawing/2010/main">
                  <a14:imgLayer r:embed="rId15">
                    <a14:imgEffect>
                      <a14:brightnessContrast bright="-6000"/>
                    </a14:imgEffect>
                  </a14:imgLayer>
                </a14:imgProps>
              </a:ext>
            </a:extLst>
          </a:blip>
          <a:stretch>
            <a:fillRect/>
          </a:stretch>
        </p:blipFill>
        <p:spPr>
          <a:xfrm rot="222774" flipH="1">
            <a:off x="6338060" y="2177188"/>
            <a:ext cx="1107443" cy="828000"/>
          </a:xfrm>
          <a:prstGeom prst="rect">
            <a:avLst/>
          </a:prstGeom>
        </p:spPr>
      </p:pic>
      <p:pic>
        <p:nvPicPr>
          <p:cNvPr id="55" name="Picture 54" descr="A picture containing guitar&#10;&#10;Description automatically generated">
            <a:extLst>
              <a:ext uri="{FF2B5EF4-FFF2-40B4-BE49-F238E27FC236}">
                <a16:creationId xmlns:a16="http://schemas.microsoft.com/office/drawing/2014/main" id="{DB9BC7A1-426B-4481-BCDC-A9AFA531651B}"/>
              </a:ext>
            </a:extLst>
          </p:cNvPr>
          <p:cNvPicPr>
            <a:picLocks noChangeAspect="1"/>
          </p:cNvPicPr>
          <p:nvPr/>
        </p:nvPicPr>
        <p:blipFill>
          <a:blip r:embed="rId14">
            <a:clrChange>
              <a:clrFrom>
                <a:srgbClr val="000000">
                  <a:alpha val="0"/>
                </a:srgbClr>
              </a:clrFrom>
              <a:clrTo>
                <a:srgbClr val="000000">
                  <a:alpha val="0"/>
                </a:srgbClr>
              </a:clrTo>
            </a:clrChange>
            <a:duotone>
              <a:srgbClr val="0097A7">
                <a:shade val="45000"/>
                <a:satMod val="135000"/>
              </a:srgbClr>
              <a:prstClr val="white"/>
            </a:duotone>
            <a:extLst>
              <a:ext uri="{BEBA8EAE-BF5A-486C-A8C5-ECC9F3942E4B}">
                <a14:imgProps xmlns:a14="http://schemas.microsoft.com/office/drawing/2010/main">
                  <a14:imgLayer r:embed="rId15">
                    <a14:imgEffect>
                      <a14:brightnessContrast bright="-6000"/>
                    </a14:imgEffect>
                  </a14:imgLayer>
                </a14:imgProps>
              </a:ext>
            </a:extLst>
          </a:blip>
          <a:stretch>
            <a:fillRect/>
          </a:stretch>
        </p:blipFill>
        <p:spPr>
          <a:xfrm rot="21201372" flipH="1">
            <a:off x="3929113" y="2085140"/>
            <a:ext cx="1107443" cy="828000"/>
          </a:xfrm>
          <a:prstGeom prst="rect">
            <a:avLst/>
          </a:prstGeom>
        </p:spPr>
      </p:pic>
      <p:sp>
        <p:nvSpPr>
          <p:cNvPr id="37" name="TextBox 36">
            <a:extLst>
              <a:ext uri="{FF2B5EF4-FFF2-40B4-BE49-F238E27FC236}">
                <a16:creationId xmlns:a16="http://schemas.microsoft.com/office/drawing/2014/main" id="{99E6F0D4-7891-74C7-46A0-7D547A5C6C59}"/>
              </a:ext>
            </a:extLst>
          </p:cNvPr>
          <p:cNvSpPr txBox="1"/>
          <p:nvPr/>
        </p:nvSpPr>
        <p:spPr>
          <a:xfrm>
            <a:off x="5548834" y="351343"/>
            <a:ext cx="2421460" cy="1169551"/>
          </a:xfrm>
          <a:prstGeom prst="rect">
            <a:avLst/>
          </a:prstGeom>
          <a:noFill/>
        </p:spPr>
        <p:txBody>
          <a:bodyPr wrap="square" rtlCol="0">
            <a:spAutoFit/>
          </a:bodyPr>
          <a:lstStyle/>
          <a:p>
            <a:pPr marL="285750" indent="-285750">
              <a:buFontTx/>
              <a:buChar char="-"/>
            </a:pPr>
            <a:r>
              <a:rPr lang="en-US" dirty="0">
                <a:latin typeface="Futura medium"/>
              </a:rPr>
              <a:t>High received power</a:t>
            </a:r>
          </a:p>
          <a:p>
            <a:pPr marL="285750" indent="-285750">
              <a:buFontTx/>
              <a:buChar char="-"/>
            </a:pPr>
            <a:r>
              <a:rPr lang="en-US" dirty="0">
                <a:latin typeface="Futura medium"/>
              </a:rPr>
              <a:t>Fast geometry change for multipath mitigation</a:t>
            </a:r>
          </a:p>
          <a:p>
            <a:pPr marL="285750" indent="-285750">
              <a:buFontTx/>
              <a:buChar char="-"/>
            </a:pPr>
            <a:r>
              <a:rPr lang="en-US" dirty="0">
                <a:latin typeface="Futura medium"/>
              </a:rPr>
              <a:t>Low cost</a:t>
            </a:r>
          </a:p>
        </p:txBody>
      </p:sp>
    </p:spTree>
    <p:extLst>
      <p:ext uri="{BB962C8B-B14F-4D97-AF65-F5344CB8AC3E}">
        <p14:creationId xmlns:p14="http://schemas.microsoft.com/office/powerpoint/2010/main" val="491183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82B56F5-C160-479F-AACA-B4B8D0529402}"/>
              </a:ext>
            </a:extLst>
          </p:cNvPr>
          <p:cNvPicPr>
            <a:picLocks noChangeAspect="1"/>
          </p:cNvPicPr>
          <p:nvPr/>
        </p:nvPicPr>
        <p:blipFill>
          <a:blip r:embed="rId3"/>
          <a:stretch>
            <a:fillRect/>
          </a:stretch>
        </p:blipFill>
        <p:spPr>
          <a:xfrm>
            <a:off x="863703" y="3208549"/>
            <a:ext cx="2942586" cy="1655695"/>
          </a:xfrm>
          <a:prstGeom prst="rect">
            <a:avLst/>
          </a:prstGeom>
        </p:spPr>
      </p:pic>
      <p:pic>
        <p:nvPicPr>
          <p:cNvPr id="28" name="Picture 27" descr="Diagram, engineering drawing&#10;&#10;Description automatically generated">
            <a:extLst>
              <a:ext uri="{FF2B5EF4-FFF2-40B4-BE49-F238E27FC236}">
                <a16:creationId xmlns:a16="http://schemas.microsoft.com/office/drawing/2014/main" id="{AD9C23BA-6760-4A47-B71E-4A078EE4EB96}"/>
              </a:ext>
            </a:extLst>
          </p:cNvPr>
          <p:cNvPicPr>
            <a:picLocks noChangeAspect="1"/>
          </p:cNvPicPr>
          <p:nvPr/>
        </p:nvPicPr>
        <p:blipFill>
          <a:blip r:embed="rId4"/>
          <a:stretch>
            <a:fillRect/>
          </a:stretch>
        </p:blipFill>
        <p:spPr>
          <a:xfrm>
            <a:off x="686834" y="1042572"/>
            <a:ext cx="3074880" cy="1729620"/>
          </a:xfrm>
          <a:prstGeom prst="rect">
            <a:avLst/>
          </a:prstGeom>
        </p:spPr>
      </p:pic>
      <p:cxnSp>
        <p:nvCxnSpPr>
          <p:cNvPr id="8" name="Straight Connector 7">
            <a:extLst>
              <a:ext uri="{FF2B5EF4-FFF2-40B4-BE49-F238E27FC236}">
                <a16:creationId xmlns:a16="http://schemas.microsoft.com/office/drawing/2014/main" id="{3EDCDB37-D8E9-4970-8A3A-C76AF4F74010}"/>
              </a:ext>
            </a:extLst>
          </p:cNvPr>
          <p:cNvCxnSpPr>
            <a:cxnSpLocks/>
          </p:cNvCxnSpPr>
          <p:nvPr/>
        </p:nvCxnSpPr>
        <p:spPr>
          <a:xfrm>
            <a:off x="311700" y="2860675"/>
            <a:ext cx="85206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CEBFFA9A-42C3-4861-9538-3D54EF885765}"/>
              </a:ext>
            </a:extLst>
          </p:cNvPr>
          <p:cNvCxnSpPr>
            <a:cxnSpLocks/>
          </p:cNvCxnSpPr>
          <p:nvPr/>
        </p:nvCxnSpPr>
        <p:spPr>
          <a:xfrm>
            <a:off x="4572000" y="1268413"/>
            <a:ext cx="0" cy="3690449"/>
          </a:xfrm>
          <a:prstGeom prst="line">
            <a:avLst/>
          </a:prstGeom>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7D673032-8AF1-4CB6-998A-C3B74DCCF282}"/>
              </a:ext>
            </a:extLst>
          </p:cNvPr>
          <p:cNvSpPr txBox="1"/>
          <p:nvPr/>
        </p:nvSpPr>
        <p:spPr>
          <a:xfrm>
            <a:off x="1713672" y="944763"/>
            <a:ext cx="12426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PNT Needs</a:t>
            </a:r>
          </a:p>
        </p:txBody>
      </p:sp>
      <p:sp>
        <p:nvSpPr>
          <p:cNvPr id="18" name="TextBox 17">
            <a:extLst>
              <a:ext uri="{FF2B5EF4-FFF2-40B4-BE49-F238E27FC236}">
                <a16:creationId xmlns:a16="http://schemas.microsoft.com/office/drawing/2014/main" id="{A74BB46D-F7C3-4EAE-A970-6AA199472517}"/>
              </a:ext>
            </a:extLst>
          </p:cNvPr>
          <p:cNvSpPr txBox="1"/>
          <p:nvPr/>
        </p:nvSpPr>
        <p:spPr>
          <a:xfrm>
            <a:off x="5551592" y="997733"/>
            <a:ext cx="23920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Aerospace Ecosystem</a:t>
            </a:r>
          </a:p>
        </p:txBody>
      </p:sp>
      <p:sp>
        <p:nvSpPr>
          <p:cNvPr id="20" name="TextBox 19">
            <a:extLst>
              <a:ext uri="{FF2B5EF4-FFF2-40B4-BE49-F238E27FC236}">
                <a16:creationId xmlns:a16="http://schemas.microsoft.com/office/drawing/2014/main" id="{785C0EDA-9A0D-4034-995E-CB32067471DE}"/>
              </a:ext>
            </a:extLst>
          </p:cNvPr>
          <p:cNvSpPr txBox="1"/>
          <p:nvPr/>
        </p:nvSpPr>
        <p:spPr>
          <a:xfrm>
            <a:off x="715001" y="2912434"/>
            <a:ext cx="32399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Sat Nav Architecture for Today</a:t>
            </a:r>
          </a:p>
        </p:txBody>
      </p:sp>
      <p:sp>
        <p:nvSpPr>
          <p:cNvPr id="22" name="TextBox 21">
            <a:extLst>
              <a:ext uri="{FF2B5EF4-FFF2-40B4-BE49-F238E27FC236}">
                <a16:creationId xmlns:a16="http://schemas.microsoft.com/office/drawing/2014/main" id="{44B3351C-F02A-44B2-AC56-141FA0173AEC}"/>
              </a:ext>
            </a:extLst>
          </p:cNvPr>
          <p:cNvSpPr txBox="1"/>
          <p:nvPr/>
        </p:nvSpPr>
        <p:spPr>
          <a:xfrm>
            <a:off x="5607705" y="2869995"/>
            <a:ext cx="227979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Commercial LEO PNT</a:t>
            </a:r>
          </a:p>
        </p:txBody>
      </p:sp>
      <p:pic>
        <p:nvPicPr>
          <p:cNvPr id="66" name="Picture 65" descr="A close up&#10;&#10;Description automatically generated">
            <a:extLst>
              <a:ext uri="{FF2B5EF4-FFF2-40B4-BE49-F238E27FC236}">
                <a16:creationId xmlns:a16="http://schemas.microsoft.com/office/drawing/2014/main" id="{2EB845C1-878B-4AD5-BE1D-D91331ABDD4E}"/>
              </a:ext>
            </a:extLst>
          </p:cNvPr>
          <p:cNvPicPr>
            <a:picLocks noChangeAspect="1"/>
          </p:cNvPicPr>
          <p:nvPr/>
        </p:nvPicPr>
        <p:blipFill rotWithShape="1">
          <a:blip r:embed="rId5"/>
          <a:srcRect l="30392" t="11374" r="26798" b="15920"/>
          <a:stretch/>
        </p:blipFill>
        <p:spPr>
          <a:xfrm>
            <a:off x="6051222" y="1326693"/>
            <a:ext cx="1392742" cy="1314068"/>
          </a:xfrm>
          <a:prstGeom prst="rect">
            <a:avLst/>
          </a:prstGeom>
        </p:spPr>
      </p:pic>
      <p:sp>
        <p:nvSpPr>
          <p:cNvPr id="21" name="Text Box 5">
            <a:extLst>
              <a:ext uri="{FF2B5EF4-FFF2-40B4-BE49-F238E27FC236}">
                <a16:creationId xmlns:a16="http://schemas.microsoft.com/office/drawing/2014/main" id="{F41838AC-3E1C-48F4-BC66-36950B9EE48F}"/>
              </a:ext>
            </a:extLst>
          </p:cNvPr>
          <p:cNvSpPr txBox="1"/>
          <p:nvPr/>
        </p:nvSpPr>
        <p:spPr>
          <a:xfrm>
            <a:off x="457303" y="41145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all" spc="0" normalizeH="0" noProof="0">
                <a:ln>
                  <a:noFill/>
                </a:ln>
                <a:solidFill>
                  <a:srgbClr val="2AABA8"/>
                </a:solidFill>
                <a:effectLst/>
                <a:uLnTx/>
                <a:uFillTx/>
                <a:latin typeface="Futura Medium"/>
                <a:ea typeface="Source Sans Pro" panose="020B0503030403020204" pitchFamily="34" charset="0"/>
                <a:cs typeface="Times New Roman" panose="02020603050405020304" pitchFamily="18" charset="0"/>
                <a:sym typeface="Arial"/>
              </a:rPr>
              <a:t>Outline</a:t>
            </a:r>
          </a:p>
        </p:txBody>
      </p:sp>
      <p:sp>
        <p:nvSpPr>
          <p:cNvPr id="23" name="Text Box 4">
            <a:extLst>
              <a:ext uri="{FF2B5EF4-FFF2-40B4-BE49-F238E27FC236}">
                <a16:creationId xmlns:a16="http://schemas.microsoft.com/office/drawing/2014/main" id="{C5D6E892-A9B6-4DE9-86FC-9DE6DFB94ACB}"/>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17</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sp>
        <p:nvSpPr>
          <p:cNvPr id="24" name="Footer Placeholder 9">
            <a:extLst>
              <a:ext uri="{FF2B5EF4-FFF2-40B4-BE49-F238E27FC236}">
                <a16:creationId xmlns:a16="http://schemas.microsoft.com/office/drawing/2014/main" id="{086E5163-B87D-4569-845C-4BD19AC0348D}"/>
              </a:ext>
            </a:extLst>
          </p:cNvPr>
          <p:cNvSpPr>
            <a:spLocks noGrp="1"/>
          </p:cNvSpPr>
          <p:nvPr>
            <p:ph type="ftr" sz="quarter" idx="11"/>
          </p:nvPr>
        </p:nvSpPr>
        <p:spPr>
          <a:xfrm>
            <a:off x="628650" y="4767263"/>
            <a:ext cx="3943350" cy="273844"/>
          </a:xfrm>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1" u="none" strike="noStrike" kern="1200" cap="none" spc="0" normalizeH="0" baseline="0" noProof="0">
                <a:ln>
                  <a:noFill/>
                </a:ln>
                <a:solidFill>
                  <a:prstClr val="black"/>
                </a:solidFill>
                <a:effectLst/>
                <a:uLnTx/>
                <a:uFillTx/>
                <a:latin typeface="Futura Medium"/>
                <a:ea typeface="+mn-ea"/>
                <a:cs typeface="Arial"/>
                <a:sym typeface="Arial"/>
              </a:rPr>
              <a:t>WSTS 2022</a:t>
            </a:r>
          </a:p>
        </p:txBody>
      </p:sp>
      <p:pic>
        <p:nvPicPr>
          <p:cNvPr id="4" name="Picture 3" descr="A picture containing chart&#10;&#10;Description automatically generated">
            <a:extLst>
              <a:ext uri="{FF2B5EF4-FFF2-40B4-BE49-F238E27FC236}">
                <a16:creationId xmlns:a16="http://schemas.microsoft.com/office/drawing/2014/main" id="{C97B75EB-74A2-4C4C-9703-60086552934E}"/>
              </a:ext>
            </a:extLst>
          </p:cNvPr>
          <p:cNvPicPr>
            <a:picLocks noChangeAspect="1"/>
          </p:cNvPicPr>
          <p:nvPr/>
        </p:nvPicPr>
        <p:blipFill>
          <a:blip r:embed="rId6"/>
          <a:stretch>
            <a:fillRect/>
          </a:stretch>
        </p:blipFill>
        <p:spPr>
          <a:xfrm>
            <a:off x="5172218" y="3156409"/>
            <a:ext cx="3150747" cy="1759974"/>
          </a:xfrm>
          <a:prstGeom prst="rect">
            <a:avLst/>
          </a:prstGeom>
        </p:spPr>
      </p:pic>
      <p:sp>
        <p:nvSpPr>
          <p:cNvPr id="15" name="Rectangle 14">
            <a:extLst>
              <a:ext uri="{FF2B5EF4-FFF2-40B4-BE49-F238E27FC236}">
                <a16:creationId xmlns:a16="http://schemas.microsoft.com/office/drawing/2014/main" id="{E65F8953-367B-4BA1-ACC6-033A7FE9F092}"/>
              </a:ext>
            </a:extLst>
          </p:cNvPr>
          <p:cNvSpPr/>
          <p:nvPr/>
        </p:nvSpPr>
        <p:spPr>
          <a:xfrm>
            <a:off x="5264150" y="737624"/>
            <a:ext cx="3009900" cy="203456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026F16F4-0ECF-4AF6-8B9A-79142971FBB0}"/>
              </a:ext>
            </a:extLst>
          </p:cNvPr>
          <p:cNvSpPr/>
          <p:nvPr/>
        </p:nvSpPr>
        <p:spPr>
          <a:xfrm>
            <a:off x="901522" y="944762"/>
            <a:ext cx="3009900" cy="189405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Rectangle 18">
            <a:extLst>
              <a:ext uri="{FF2B5EF4-FFF2-40B4-BE49-F238E27FC236}">
                <a16:creationId xmlns:a16="http://schemas.microsoft.com/office/drawing/2014/main" id="{E73300F4-CD70-49A6-81F7-6F474851EBE5}"/>
              </a:ext>
            </a:extLst>
          </p:cNvPr>
          <p:cNvSpPr/>
          <p:nvPr/>
        </p:nvSpPr>
        <p:spPr>
          <a:xfrm>
            <a:off x="628649" y="2902235"/>
            <a:ext cx="3251202" cy="18985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66832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EF7-8F68-4584-BB1D-5550C6932A7E}"/>
              </a:ext>
            </a:extLst>
          </p:cNvPr>
          <p:cNvSpPr>
            <a:spLocks noGrp="1"/>
          </p:cNvSpPr>
          <p:nvPr>
            <p:ph type="title"/>
          </p:nvPr>
        </p:nvSpPr>
        <p:spPr/>
        <p:txBody>
          <a:bodyPr>
            <a:normAutofit/>
          </a:bodyPr>
          <a:lstStyle/>
          <a:p>
            <a:r>
              <a:rPr lang="en-CA">
                <a:solidFill>
                  <a:srgbClr val="1DB9B2"/>
                </a:solidFill>
              </a:rPr>
              <a:t>Commercial LEO PNT</a:t>
            </a:r>
          </a:p>
        </p:txBody>
      </p:sp>
      <p:sp>
        <p:nvSpPr>
          <p:cNvPr id="4" name="Footer Placeholder 3">
            <a:extLst>
              <a:ext uri="{FF2B5EF4-FFF2-40B4-BE49-F238E27FC236}">
                <a16:creationId xmlns:a16="http://schemas.microsoft.com/office/drawing/2014/main" id="{B538B14C-6DAD-4BAA-BD4E-E81E6C7CB7EE}"/>
              </a:ext>
            </a:extLst>
          </p:cNvPr>
          <p:cNvSpPr>
            <a:spLocks noGrp="1"/>
          </p:cNvSpPr>
          <p:nvPr>
            <p:ph type="ftr" sz="quarter" idx="11"/>
          </p:nvPr>
        </p:nvSpPr>
        <p:spPr>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75" b="0" i="1"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pPr>
            <a:r>
              <a:rPr lang="en-US" kern="1200">
                <a:latin typeface="Calibri" panose="020F0502020204030204"/>
                <a:ea typeface="+mn-ea"/>
                <a:cs typeface="+mn-cs"/>
              </a:rPr>
              <a:t>WSTS 2022</a:t>
            </a:r>
          </a:p>
        </p:txBody>
      </p:sp>
      <p:grpSp>
        <p:nvGrpSpPr>
          <p:cNvPr id="48" name="Group 47">
            <a:extLst>
              <a:ext uri="{FF2B5EF4-FFF2-40B4-BE49-F238E27FC236}">
                <a16:creationId xmlns:a16="http://schemas.microsoft.com/office/drawing/2014/main" id="{5B79A777-3970-479B-9CE7-84EF11A35E7A}"/>
              </a:ext>
            </a:extLst>
          </p:cNvPr>
          <p:cNvGrpSpPr/>
          <p:nvPr/>
        </p:nvGrpSpPr>
        <p:grpSpPr>
          <a:xfrm>
            <a:off x="2061465" y="1100306"/>
            <a:ext cx="5392531" cy="3773091"/>
            <a:chOff x="296254" y="180866"/>
            <a:chExt cx="6882233" cy="5003168"/>
          </a:xfrm>
        </p:grpSpPr>
        <p:pic>
          <p:nvPicPr>
            <p:cNvPr id="49" name="Google Shape;342;p31">
              <a:extLst>
                <a:ext uri="{FF2B5EF4-FFF2-40B4-BE49-F238E27FC236}">
                  <a16:creationId xmlns:a16="http://schemas.microsoft.com/office/drawing/2014/main" id="{B7A839CE-C0E8-43EC-82FD-57860D7AD81E}"/>
                </a:ext>
              </a:extLst>
            </p:cNvPr>
            <p:cNvPicPr preferRelativeResize="0"/>
            <p:nvPr/>
          </p:nvPicPr>
          <p:blipFill rotWithShape="1">
            <a:blip r:embed="rId3">
              <a:alphaModFix/>
              <a:duotone>
                <a:srgbClr val="0097A7">
                  <a:shade val="45000"/>
                  <a:satMod val="135000"/>
                </a:srgbClr>
                <a:prstClr val="white"/>
              </a:duotone>
            </a:blip>
            <a:srcRect l="19314" t="32680" r="65583" b="58056"/>
            <a:stretch/>
          </p:blipFill>
          <p:spPr>
            <a:xfrm rot="5400000">
              <a:off x="1152444" y="3335575"/>
              <a:ext cx="633563" cy="225108"/>
            </a:xfrm>
            <a:prstGeom prst="rect">
              <a:avLst/>
            </a:prstGeom>
            <a:noFill/>
            <a:ln>
              <a:noFill/>
            </a:ln>
          </p:spPr>
        </p:pic>
        <p:grpSp>
          <p:nvGrpSpPr>
            <p:cNvPr id="50" name="Google Shape;390;p33">
              <a:extLst>
                <a:ext uri="{FF2B5EF4-FFF2-40B4-BE49-F238E27FC236}">
                  <a16:creationId xmlns:a16="http://schemas.microsoft.com/office/drawing/2014/main" id="{43237193-844E-4399-9B67-66A7C2866537}"/>
                </a:ext>
              </a:extLst>
            </p:cNvPr>
            <p:cNvGrpSpPr/>
            <p:nvPr/>
          </p:nvGrpSpPr>
          <p:grpSpPr>
            <a:xfrm>
              <a:off x="3755050" y="669673"/>
              <a:ext cx="3423437" cy="4039238"/>
              <a:chOff x="3029839" y="2076575"/>
              <a:chExt cx="4179000" cy="3280200"/>
            </a:xfrm>
          </p:grpSpPr>
          <p:sp>
            <p:nvSpPr>
              <p:cNvPr id="84" name="Google Shape;391;p33">
                <a:extLst>
                  <a:ext uri="{FF2B5EF4-FFF2-40B4-BE49-F238E27FC236}">
                    <a16:creationId xmlns:a16="http://schemas.microsoft.com/office/drawing/2014/main" id="{95159819-B3B7-45F7-917B-3BEE057E47E6}"/>
                  </a:ext>
                </a:extLst>
              </p:cNvPr>
              <p:cNvSpPr/>
              <p:nvPr/>
            </p:nvSpPr>
            <p:spPr>
              <a:xfrm>
                <a:off x="3029839" y="2076575"/>
                <a:ext cx="4179000" cy="3280200"/>
              </a:xfrm>
              <a:prstGeom prst="arc">
                <a:avLst>
                  <a:gd name="adj1" fmla="val 15776345"/>
                  <a:gd name="adj2" fmla="val 16526604"/>
                </a:avLst>
              </a:prstGeom>
              <a:noFill/>
              <a:ln w="3810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b="0" i="0" u="none" strike="noStrike" kern="0" cap="none" spc="0" normalizeH="0" baseline="0" noProof="0">
                  <a:ln>
                    <a:noFill/>
                  </a:ln>
                  <a:solidFill>
                    <a:srgbClr val="2AABA8"/>
                  </a:solidFill>
                  <a:effectLst/>
                  <a:uLnTx/>
                  <a:uFillTx/>
                  <a:latin typeface="Futura medium"/>
                  <a:ea typeface="Libre Franklin"/>
                  <a:cs typeface="Libre Franklin"/>
                  <a:sym typeface="Libre Franklin"/>
                </a:endParaRPr>
              </a:p>
            </p:txBody>
          </p:sp>
          <p:cxnSp>
            <p:nvCxnSpPr>
              <p:cNvPr id="85" name="Google Shape;392;p33">
                <a:extLst>
                  <a:ext uri="{FF2B5EF4-FFF2-40B4-BE49-F238E27FC236}">
                    <a16:creationId xmlns:a16="http://schemas.microsoft.com/office/drawing/2014/main" id="{98E974E4-D64C-48BB-B6F9-4D2DE87FA7C6}"/>
                  </a:ext>
                </a:extLst>
              </p:cNvPr>
              <p:cNvCxnSpPr>
                <a:stCxn id="84" idx="0"/>
              </p:cNvCxnSpPr>
              <p:nvPr/>
            </p:nvCxnSpPr>
            <p:spPr>
              <a:xfrm>
                <a:off x="4817180" y="2093814"/>
                <a:ext cx="384300" cy="2488500"/>
              </a:xfrm>
              <a:prstGeom prst="straightConnector1">
                <a:avLst/>
              </a:prstGeom>
              <a:noFill/>
              <a:ln w="28575" cap="flat" cmpd="sng">
                <a:solidFill>
                  <a:srgbClr val="A5A5A5"/>
                </a:solidFill>
                <a:prstDash val="solid"/>
                <a:round/>
                <a:headEnd type="none" w="sm" len="sm"/>
                <a:tailEnd type="none" w="sm" len="sm"/>
              </a:ln>
            </p:spPr>
          </p:cxnSp>
          <p:cxnSp>
            <p:nvCxnSpPr>
              <p:cNvPr id="86" name="Google Shape;393;p33">
                <a:extLst>
                  <a:ext uri="{FF2B5EF4-FFF2-40B4-BE49-F238E27FC236}">
                    <a16:creationId xmlns:a16="http://schemas.microsoft.com/office/drawing/2014/main" id="{0F18A361-D868-4F08-98CA-502C660FE720}"/>
                  </a:ext>
                </a:extLst>
              </p:cNvPr>
              <p:cNvCxnSpPr>
                <a:stCxn id="84" idx="2"/>
              </p:cNvCxnSpPr>
              <p:nvPr/>
            </p:nvCxnSpPr>
            <p:spPr>
              <a:xfrm flipH="1">
                <a:off x="5203697" y="2086844"/>
                <a:ext cx="149100" cy="2494800"/>
              </a:xfrm>
              <a:prstGeom prst="straightConnector1">
                <a:avLst/>
              </a:prstGeom>
              <a:noFill/>
              <a:ln w="28575" cap="flat" cmpd="sng">
                <a:solidFill>
                  <a:srgbClr val="A5A5A5"/>
                </a:solidFill>
                <a:prstDash val="solid"/>
                <a:round/>
                <a:headEnd type="none" w="sm" len="sm"/>
                <a:tailEnd type="none" w="sm" len="sm"/>
              </a:ln>
            </p:spPr>
          </p:cxnSp>
        </p:grpSp>
        <p:grpSp>
          <p:nvGrpSpPr>
            <p:cNvPr id="51" name="Google Shape;399;p33">
              <a:extLst>
                <a:ext uri="{FF2B5EF4-FFF2-40B4-BE49-F238E27FC236}">
                  <a16:creationId xmlns:a16="http://schemas.microsoft.com/office/drawing/2014/main" id="{24FC39CE-7B0E-429B-99C7-02A7E1C890C5}"/>
                </a:ext>
              </a:extLst>
            </p:cNvPr>
            <p:cNvGrpSpPr/>
            <p:nvPr/>
          </p:nvGrpSpPr>
          <p:grpSpPr>
            <a:xfrm>
              <a:off x="4018197" y="2926279"/>
              <a:ext cx="3060900" cy="2156100"/>
              <a:chOff x="3656545" y="3532225"/>
              <a:chExt cx="3060900" cy="2156100"/>
            </a:xfrm>
          </p:grpSpPr>
          <p:sp>
            <p:nvSpPr>
              <p:cNvPr id="81" name="Google Shape;400;p33">
                <a:extLst>
                  <a:ext uri="{FF2B5EF4-FFF2-40B4-BE49-F238E27FC236}">
                    <a16:creationId xmlns:a16="http://schemas.microsoft.com/office/drawing/2014/main" id="{941D92D3-C142-4C7C-A2FE-9AFCDC7C4192}"/>
                  </a:ext>
                </a:extLst>
              </p:cNvPr>
              <p:cNvSpPr/>
              <p:nvPr/>
            </p:nvSpPr>
            <p:spPr>
              <a:xfrm>
                <a:off x="3656545" y="3532225"/>
                <a:ext cx="3060900" cy="2156100"/>
              </a:xfrm>
              <a:prstGeom prst="arc">
                <a:avLst>
                  <a:gd name="adj1" fmla="val 14079744"/>
                  <a:gd name="adj2" fmla="val 18324240"/>
                </a:avLst>
              </a:prstGeom>
              <a:noFill/>
              <a:ln w="38100" cap="flat" cmpd="sng">
                <a:solidFill>
                  <a:srgbClr val="2AABA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b="0" i="0" u="none" strike="noStrike" kern="0" cap="none" spc="0" normalizeH="0" baseline="0" noProof="0">
                  <a:ln>
                    <a:noFill/>
                  </a:ln>
                  <a:solidFill>
                    <a:srgbClr val="2AABA8"/>
                  </a:solidFill>
                  <a:effectLst/>
                  <a:uLnTx/>
                  <a:uFillTx/>
                  <a:latin typeface="Futura medium"/>
                  <a:ea typeface="Libre Franklin"/>
                  <a:cs typeface="Libre Franklin"/>
                  <a:sym typeface="Libre Franklin"/>
                </a:endParaRPr>
              </a:p>
            </p:txBody>
          </p:sp>
          <p:cxnSp>
            <p:nvCxnSpPr>
              <p:cNvPr id="82" name="Google Shape;401;p33">
                <a:extLst>
                  <a:ext uri="{FF2B5EF4-FFF2-40B4-BE49-F238E27FC236}">
                    <a16:creationId xmlns:a16="http://schemas.microsoft.com/office/drawing/2014/main" id="{83C397D6-52DA-4388-AF1D-614ED6AC68C9}"/>
                  </a:ext>
                </a:extLst>
              </p:cNvPr>
              <p:cNvCxnSpPr>
                <a:stCxn id="81" idx="0"/>
              </p:cNvCxnSpPr>
              <p:nvPr/>
            </p:nvCxnSpPr>
            <p:spPr>
              <a:xfrm>
                <a:off x="4503173" y="3645821"/>
                <a:ext cx="683700" cy="781200"/>
              </a:xfrm>
              <a:prstGeom prst="straightConnector1">
                <a:avLst/>
              </a:prstGeom>
              <a:noFill/>
              <a:ln w="28575" cap="flat" cmpd="sng">
                <a:solidFill>
                  <a:srgbClr val="2AABA8"/>
                </a:solidFill>
                <a:prstDash val="solid"/>
                <a:round/>
                <a:headEnd type="none" w="sm" len="sm"/>
                <a:tailEnd type="none" w="sm" len="sm"/>
              </a:ln>
            </p:spPr>
          </p:cxnSp>
          <p:cxnSp>
            <p:nvCxnSpPr>
              <p:cNvPr id="83" name="Google Shape;402;p33">
                <a:extLst>
                  <a:ext uri="{FF2B5EF4-FFF2-40B4-BE49-F238E27FC236}">
                    <a16:creationId xmlns:a16="http://schemas.microsoft.com/office/drawing/2014/main" id="{19B1595F-7DD4-400E-8359-C30BEA4F0665}"/>
                  </a:ext>
                </a:extLst>
              </p:cNvPr>
              <p:cNvCxnSpPr>
                <a:stCxn id="81" idx="2"/>
              </p:cNvCxnSpPr>
              <p:nvPr/>
            </p:nvCxnSpPr>
            <p:spPr>
              <a:xfrm flipH="1">
                <a:off x="5171661" y="3646295"/>
                <a:ext cx="700500" cy="780900"/>
              </a:xfrm>
              <a:prstGeom prst="straightConnector1">
                <a:avLst/>
              </a:prstGeom>
              <a:noFill/>
              <a:ln w="28575" cap="flat" cmpd="sng">
                <a:solidFill>
                  <a:srgbClr val="2AABA8"/>
                </a:solidFill>
                <a:prstDash val="solid"/>
                <a:round/>
                <a:headEnd type="none" w="sm" len="sm"/>
                <a:tailEnd type="none" w="sm" len="sm"/>
              </a:ln>
            </p:spPr>
          </p:cxnSp>
        </p:grpSp>
        <p:pic>
          <p:nvPicPr>
            <p:cNvPr id="52" name="Google Shape;403;p33">
              <a:extLst>
                <a:ext uri="{FF2B5EF4-FFF2-40B4-BE49-F238E27FC236}">
                  <a16:creationId xmlns:a16="http://schemas.microsoft.com/office/drawing/2014/main" id="{43CC5988-04E1-4F74-BF74-5C1D4B0848A9}"/>
                </a:ext>
              </a:extLst>
            </p:cNvPr>
            <p:cNvPicPr preferRelativeResize="0"/>
            <p:nvPr/>
          </p:nvPicPr>
          <p:blipFill>
            <a:blip r:embed="rId4">
              <a:alphaModFix/>
            </a:blip>
            <a:stretch>
              <a:fillRect/>
            </a:stretch>
          </p:blipFill>
          <p:spPr>
            <a:xfrm>
              <a:off x="5037636" y="3412738"/>
              <a:ext cx="1022000" cy="1022000"/>
            </a:xfrm>
            <a:prstGeom prst="rect">
              <a:avLst/>
            </a:prstGeom>
            <a:noFill/>
            <a:ln>
              <a:noFill/>
            </a:ln>
          </p:spPr>
        </p:pic>
        <p:sp>
          <p:nvSpPr>
            <p:cNvPr id="53" name="Google Shape;404;p33">
              <a:extLst>
                <a:ext uri="{FF2B5EF4-FFF2-40B4-BE49-F238E27FC236}">
                  <a16:creationId xmlns:a16="http://schemas.microsoft.com/office/drawing/2014/main" id="{BF9C22EB-514C-4BF2-A3AF-9887E4E27512}"/>
                </a:ext>
              </a:extLst>
            </p:cNvPr>
            <p:cNvSpPr/>
            <p:nvPr/>
          </p:nvSpPr>
          <p:spPr>
            <a:xfrm>
              <a:off x="4018197" y="2503468"/>
              <a:ext cx="3127564" cy="2156100"/>
            </a:xfrm>
            <a:prstGeom prst="arc">
              <a:avLst>
                <a:gd name="adj1" fmla="val 12994399"/>
                <a:gd name="adj2" fmla="val 14897160"/>
              </a:avLst>
            </a:prstGeom>
            <a:noFill/>
            <a:ln w="28575" cap="flat" cmpd="sng">
              <a:solidFill>
                <a:srgbClr val="595959"/>
              </a:solidFill>
              <a:prstDash val="solid"/>
              <a:round/>
              <a:headEnd type="none" w="sm" len="sm"/>
              <a:tailEnd type="arrow"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b="0" i="0" u="none" strike="noStrike" kern="0" cap="none" spc="0" normalizeH="0" baseline="0" noProof="0">
                <a:ln>
                  <a:noFill/>
                </a:ln>
                <a:solidFill>
                  <a:srgbClr val="2AABA8"/>
                </a:solidFill>
                <a:effectLst/>
                <a:uLnTx/>
                <a:uFillTx/>
                <a:latin typeface="Futura medium"/>
              </a:endParaRPr>
            </a:p>
          </p:txBody>
        </p:sp>
        <p:pic>
          <p:nvPicPr>
            <p:cNvPr id="54" name="Google Shape;406;p33">
              <a:extLst>
                <a:ext uri="{FF2B5EF4-FFF2-40B4-BE49-F238E27FC236}">
                  <a16:creationId xmlns:a16="http://schemas.microsoft.com/office/drawing/2014/main" id="{7889D700-A921-4F6A-9C2C-DB57F7BE95D9}"/>
                </a:ext>
              </a:extLst>
            </p:cNvPr>
            <p:cNvPicPr preferRelativeResize="0">
              <a:picLocks noChangeAspect="1"/>
            </p:cNvPicPr>
            <p:nvPr/>
          </p:nvPicPr>
          <p:blipFill>
            <a:blip r:embed="rId5">
              <a:alphaModFix/>
            </a:blip>
            <a:stretch>
              <a:fillRect/>
            </a:stretch>
          </p:blipFill>
          <p:spPr>
            <a:xfrm>
              <a:off x="2916658" y="3310074"/>
              <a:ext cx="1022000" cy="1022001"/>
            </a:xfrm>
            <a:prstGeom prst="rect">
              <a:avLst/>
            </a:prstGeom>
            <a:noFill/>
            <a:ln>
              <a:noFill/>
            </a:ln>
          </p:spPr>
        </p:pic>
        <p:pic>
          <p:nvPicPr>
            <p:cNvPr id="55" name="Google Shape;403;p33">
              <a:extLst>
                <a:ext uri="{FF2B5EF4-FFF2-40B4-BE49-F238E27FC236}">
                  <a16:creationId xmlns:a16="http://schemas.microsoft.com/office/drawing/2014/main" id="{51EF6990-FB63-4B58-8C5E-AA068BEDD3CB}"/>
                </a:ext>
              </a:extLst>
            </p:cNvPr>
            <p:cNvPicPr preferRelativeResize="0"/>
            <p:nvPr/>
          </p:nvPicPr>
          <p:blipFill>
            <a:blip r:embed="rId4">
              <a:alphaModFix/>
            </a:blip>
            <a:stretch>
              <a:fillRect/>
            </a:stretch>
          </p:blipFill>
          <p:spPr>
            <a:xfrm>
              <a:off x="815181" y="3482287"/>
              <a:ext cx="1022000" cy="1022000"/>
            </a:xfrm>
            <a:prstGeom prst="rect">
              <a:avLst/>
            </a:prstGeom>
            <a:noFill/>
            <a:ln>
              <a:noFill/>
            </a:ln>
          </p:spPr>
        </p:pic>
        <p:pic>
          <p:nvPicPr>
            <p:cNvPr id="56" name="Google Shape;345;p31">
              <a:extLst>
                <a:ext uri="{FF2B5EF4-FFF2-40B4-BE49-F238E27FC236}">
                  <a16:creationId xmlns:a16="http://schemas.microsoft.com/office/drawing/2014/main" id="{A5597C93-E109-4ABA-8F46-DEE76F45A52F}"/>
                </a:ext>
              </a:extLst>
            </p:cNvPr>
            <p:cNvPicPr preferRelativeResize="0">
              <a:picLocks noChangeAspect="1"/>
            </p:cNvPicPr>
            <p:nvPr/>
          </p:nvPicPr>
          <p:blipFill rotWithShape="1">
            <a:blip r:embed="rId6">
              <a:alphaModFix/>
              <a:duotone>
                <a:srgbClr val="0097A7">
                  <a:shade val="45000"/>
                  <a:satMod val="135000"/>
                </a:srgbClr>
                <a:prstClr val="white"/>
              </a:duotone>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755963">
              <a:off x="4722732" y="2893492"/>
              <a:ext cx="325873" cy="311553"/>
            </a:xfrm>
            <a:prstGeom prst="rect">
              <a:avLst/>
            </a:prstGeom>
            <a:noFill/>
            <a:ln>
              <a:noFill/>
            </a:ln>
          </p:spPr>
        </p:pic>
        <p:pic>
          <p:nvPicPr>
            <p:cNvPr id="57" name="Google Shape;345;p31">
              <a:extLst>
                <a:ext uri="{FF2B5EF4-FFF2-40B4-BE49-F238E27FC236}">
                  <a16:creationId xmlns:a16="http://schemas.microsoft.com/office/drawing/2014/main" id="{0B5F4D12-C138-42B5-B421-F2A5CED1E861}"/>
                </a:ext>
              </a:extLst>
            </p:cNvPr>
            <p:cNvPicPr preferRelativeResize="0">
              <a:picLocks noChangeAspect="1"/>
            </p:cNvPicPr>
            <p:nvPr/>
          </p:nvPicPr>
          <p:blipFill rotWithShape="1">
            <a:blip r:embed="rId8">
              <a:alphaModFix/>
              <a:duotone>
                <a:srgbClr val="0097A7">
                  <a:shade val="45000"/>
                  <a:satMod val="135000"/>
                </a:srgbClr>
                <a:prstClr val="white"/>
              </a:duotone>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21143865">
              <a:off x="6060259" y="2893491"/>
              <a:ext cx="325873" cy="311553"/>
            </a:xfrm>
            <a:prstGeom prst="rect">
              <a:avLst/>
            </a:prstGeom>
            <a:noFill/>
            <a:ln>
              <a:noFill/>
            </a:ln>
          </p:spPr>
        </p:pic>
        <p:pic>
          <p:nvPicPr>
            <p:cNvPr id="58" name="Google Shape;345;p31">
              <a:extLst>
                <a:ext uri="{FF2B5EF4-FFF2-40B4-BE49-F238E27FC236}">
                  <a16:creationId xmlns:a16="http://schemas.microsoft.com/office/drawing/2014/main" id="{43ABAC89-01F8-4DA0-9333-A9CD7A957E1B}"/>
                </a:ext>
              </a:extLst>
            </p:cNvPr>
            <p:cNvPicPr preferRelativeResize="0">
              <a:picLocks noChangeAspect="1"/>
            </p:cNvPicPr>
            <p:nvPr/>
          </p:nvPicPr>
          <p:blipFill rotWithShape="1">
            <a:blip r:embed="rId9">
              <a:alphaModFix/>
              <a:duotone>
                <a:srgbClr val="0097A7">
                  <a:shade val="45000"/>
                  <a:satMod val="135000"/>
                </a:srgbClr>
                <a:prstClr val="white"/>
              </a:duotone>
              <a:extLst>
                <a:ext uri="{BEBA8EAE-BF5A-486C-A8C5-ECC9F3942E4B}">
                  <a14:imgProps xmlns:a14="http://schemas.microsoft.com/office/drawing/2010/main">
                    <a14:imgLayer r:embed="rId7">
                      <a14:imgEffect>
                        <a14:brightnessContrast bright="-20000" contrast="40000"/>
                      </a14:imgEffect>
                    </a14:imgLayer>
                  </a14:imgProps>
                </a:ext>
              </a:extLst>
            </a:blip>
            <a:srcRect/>
            <a:stretch/>
          </p:blipFill>
          <p:spPr>
            <a:xfrm rot="18475849">
              <a:off x="5166406" y="2770501"/>
              <a:ext cx="325873" cy="311553"/>
            </a:xfrm>
            <a:prstGeom prst="rect">
              <a:avLst/>
            </a:prstGeom>
            <a:noFill/>
            <a:ln>
              <a:noFill/>
            </a:ln>
          </p:spPr>
        </p:pic>
        <p:pic>
          <p:nvPicPr>
            <p:cNvPr id="59" name="Google Shape;345;p31">
              <a:extLst>
                <a:ext uri="{FF2B5EF4-FFF2-40B4-BE49-F238E27FC236}">
                  <a16:creationId xmlns:a16="http://schemas.microsoft.com/office/drawing/2014/main" id="{2A557DDF-5BD2-410C-A54D-40948CF05AF1}"/>
                </a:ext>
              </a:extLst>
            </p:cNvPr>
            <p:cNvPicPr preferRelativeResize="0">
              <a:picLocks noChangeAspect="1"/>
            </p:cNvPicPr>
            <p:nvPr/>
          </p:nvPicPr>
          <p:blipFill rotWithShape="1">
            <a:blip r:embed="rId10">
              <a:alphaModFix/>
              <a:duotone>
                <a:srgbClr val="0097A7">
                  <a:shade val="45000"/>
                  <a:satMod val="135000"/>
                </a:srgbClr>
                <a:prstClr val="white"/>
              </a:duotone>
            </a:blip>
            <a:srcRect/>
            <a:stretch/>
          </p:blipFill>
          <p:spPr>
            <a:xfrm rot="19192288">
              <a:off x="5620301" y="2772971"/>
              <a:ext cx="325873" cy="311553"/>
            </a:xfrm>
            <a:prstGeom prst="rect">
              <a:avLst/>
            </a:prstGeom>
            <a:noFill/>
            <a:ln>
              <a:noFill/>
            </a:ln>
          </p:spPr>
        </p:pic>
        <p:sp>
          <p:nvSpPr>
            <p:cNvPr id="60" name="Isosceles Triangle 59">
              <a:extLst>
                <a:ext uri="{FF2B5EF4-FFF2-40B4-BE49-F238E27FC236}">
                  <a16:creationId xmlns:a16="http://schemas.microsoft.com/office/drawing/2014/main" id="{A6BB3A7D-2690-4C33-A829-F91A919071B5}"/>
                </a:ext>
              </a:extLst>
            </p:cNvPr>
            <p:cNvSpPr/>
            <p:nvPr/>
          </p:nvSpPr>
          <p:spPr>
            <a:xfrm>
              <a:off x="2897306" y="919025"/>
              <a:ext cx="1060704" cy="2835389"/>
            </a:xfrm>
            <a:prstGeom prst="triangle">
              <a:avLst/>
            </a:prstGeom>
            <a:gradFill>
              <a:gsLst>
                <a:gs pos="0">
                  <a:srgbClr val="FFFFFF">
                    <a:lumMod val="65000"/>
                  </a:srgbClr>
                </a:gs>
                <a:gs pos="100000">
                  <a:srgbClr val="FFFFFF">
                    <a:lumMod val="85000"/>
                    <a:alpha val="14000"/>
                  </a:srgbClr>
                </a:gs>
              </a:gsLst>
              <a:lin ang="54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b="0" i="0" u="none" strike="noStrike" kern="0" cap="none" spc="0" normalizeH="0" baseline="0" noProof="0">
                <a:ln>
                  <a:noFill/>
                </a:ln>
                <a:solidFill>
                  <a:srgbClr val="2AABA8"/>
                </a:solidFill>
                <a:effectLst/>
                <a:uLnTx/>
                <a:uFillTx/>
                <a:latin typeface="Futura medium"/>
                <a:ea typeface="+mn-ea"/>
                <a:cs typeface="+mn-cs"/>
              </a:endParaRPr>
            </a:p>
          </p:txBody>
        </p:sp>
        <p:sp>
          <p:nvSpPr>
            <p:cNvPr id="61" name="Google Shape;405;p33">
              <a:extLst>
                <a:ext uri="{FF2B5EF4-FFF2-40B4-BE49-F238E27FC236}">
                  <a16:creationId xmlns:a16="http://schemas.microsoft.com/office/drawing/2014/main" id="{8FF05035-4479-457B-A4C8-4CC526FFF22B}"/>
                </a:ext>
              </a:extLst>
            </p:cNvPr>
            <p:cNvSpPr txBox="1"/>
            <p:nvPr/>
          </p:nvSpPr>
          <p:spPr>
            <a:xfrm>
              <a:off x="2408438" y="4353034"/>
              <a:ext cx="2026621" cy="831000"/>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b="0" i="0" u="none" strike="noStrike" kern="0" cap="none" spc="0" normalizeH="0" baseline="0" noProof="0">
                  <a:ln>
                    <a:noFill/>
                  </a:ln>
                  <a:solidFill>
                    <a:srgbClr val="2AABA8"/>
                  </a:solidFill>
                  <a:effectLst/>
                  <a:uLnTx/>
                  <a:uFillTx/>
                  <a:latin typeface="Futura medium"/>
                  <a:ea typeface="Avenir"/>
                  <a:cs typeface="Arial" panose="020B0604020202020204" pitchFamily="34" charset="0"/>
                  <a:sym typeface="Avenir"/>
                </a:rPr>
                <a:t>Stronger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b="0" i="0" u="none" strike="noStrike" kern="0" cap="none" spc="0" normalizeH="0" baseline="0" noProof="0">
                  <a:ln>
                    <a:noFill/>
                  </a:ln>
                  <a:solidFill>
                    <a:srgbClr val="2AABA8"/>
                  </a:solidFill>
                  <a:effectLst/>
                  <a:uLnTx/>
                  <a:uFillTx/>
                  <a:latin typeface="Futura medium"/>
                  <a:ea typeface="Avenir"/>
                  <a:cs typeface="Arial" panose="020B0604020202020204" pitchFamily="34" charset="0"/>
                  <a:sym typeface="Avenir"/>
                </a:rPr>
                <a:t>Signals</a:t>
              </a:r>
              <a:endParaRPr kumimoji="0" b="0" i="0" u="none" strike="noStrike" kern="0" cap="none" spc="0" normalizeH="0" baseline="0" noProof="0">
                <a:ln>
                  <a:noFill/>
                </a:ln>
                <a:solidFill>
                  <a:srgbClr val="2AABA8"/>
                </a:solidFill>
                <a:effectLst/>
                <a:uLnTx/>
                <a:uFillTx/>
                <a:latin typeface="Futura medium"/>
                <a:ea typeface="Avenir"/>
                <a:cs typeface="Arial" panose="020B0604020202020204" pitchFamily="34" charset="0"/>
                <a:sym typeface="Avenir"/>
              </a:endParaRPr>
            </a:p>
          </p:txBody>
        </p:sp>
        <p:sp>
          <p:nvSpPr>
            <p:cNvPr id="62" name="Google Shape;405;p33">
              <a:extLst>
                <a:ext uri="{FF2B5EF4-FFF2-40B4-BE49-F238E27FC236}">
                  <a16:creationId xmlns:a16="http://schemas.microsoft.com/office/drawing/2014/main" id="{AC6B2B00-D3AB-4F53-B9CA-0CA0DDEC6B73}"/>
                </a:ext>
              </a:extLst>
            </p:cNvPr>
            <p:cNvSpPr txBox="1"/>
            <p:nvPr/>
          </p:nvSpPr>
          <p:spPr>
            <a:xfrm>
              <a:off x="296254" y="4347547"/>
              <a:ext cx="2026621" cy="831000"/>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b="0" i="0" u="none" strike="noStrike" kern="0" cap="none" spc="0" normalizeH="0" baseline="0" noProof="0">
                  <a:ln>
                    <a:noFill/>
                  </a:ln>
                  <a:solidFill>
                    <a:srgbClr val="2AABA8"/>
                  </a:solidFill>
                  <a:effectLst/>
                  <a:uLnTx/>
                  <a:uFillTx/>
                  <a:latin typeface="Futura medium"/>
                  <a:ea typeface="Avenir"/>
                  <a:cs typeface="Arial" panose="020B0604020202020204" pitchFamily="34" charset="0"/>
                  <a:sym typeface="Avenir"/>
                </a:rPr>
                <a:t>Encryption &amp; Authentication</a:t>
              </a:r>
              <a:endParaRPr kumimoji="0" b="0" i="0" u="none" strike="noStrike" kern="0" cap="none" spc="0" normalizeH="0" baseline="0" noProof="0">
                <a:ln>
                  <a:noFill/>
                </a:ln>
                <a:solidFill>
                  <a:srgbClr val="2AABA8"/>
                </a:solidFill>
                <a:effectLst/>
                <a:uLnTx/>
                <a:uFillTx/>
                <a:latin typeface="Futura medium"/>
                <a:ea typeface="Avenir"/>
                <a:cs typeface="Arial" panose="020B0604020202020204" pitchFamily="34" charset="0"/>
                <a:sym typeface="Avenir"/>
              </a:endParaRPr>
            </a:p>
          </p:txBody>
        </p:sp>
        <p:sp>
          <p:nvSpPr>
            <p:cNvPr id="63" name="Google Shape;405;p33">
              <a:extLst>
                <a:ext uri="{FF2B5EF4-FFF2-40B4-BE49-F238E27FC236}">
                  <a16:creationId xmlns:a16="http://schemas.microsoft.com/office/drawing/2014/main" id="{2FDC062F-7321-4B6D-A041-89B705B97334}"/>
                </a:ext>
              </a:extLst>
            </p:cNvPr>
            <p:cNvSpPr txBox="1"/>
            <p:nvPr/>
          </p:nvSpPr>
          <p:spPr>
            <a:xfrm>
              <a:off x="4544946" y="4206745"/>
              <a:ext cx="2026621" cy="831000"/>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b="0" i="0" u="none" strike="noStrike" kern="0" cap="none" spc="0" normalizeH="0" baseline="0" noProof="0">
                  <a:ln>
                    <a:noFill/>
                  </a:ln>
                  <a:solidFill>
                    <a:srgbClr val="2AABA8"/>
                  </a:solidFill>
                  <a:effectLst/>
                  <a:uLnTx/>
                  <a:uFillTx/>
                  <a:latin typeface="Futura medium"/>
                  <a:ea typeface="Avenir"/>
                  <a:cs typeface="Arial" panose="020B0604020202020204" pitchFamily="34" charset="0"/>
                  <a:sym typeface="Avenir"/>
                </a:rPr>
                <a:t>Geometry Change For Precision</a:t>
              </a:r>
              <a:endParaRPr kumimoji="0" b="0" i="0" u="none" strike="noStrike" kern="0" cap="none" spc="0" normalizeH="0" baseline="0" noProof="0">
                <a:ln>
                  <a:noFill/>
                </a:ln>
                <a:solidFill>
                  <a:srgbClr val="2AABA8"/>
                </a:solidFill>
                <a:effectLst/>
                <a:uLnTx/>
                <a:uFillTx/>
                <a:latin typeface="Futura medium"/>
                <a:ea typeface="Avenir"/>
                <a:cs typeface="Arial" panose="020B0604020202020204" pitchFamily="34" charset="0"/>
                <a:sym typeface="Avenir"/>
              </a:endParaRPr>
            </a:p>
          </p:txBody>
        </p:sp>
        <p:pic>
          <p:nvPicPr>
            <p:cNvPr id="64" name="Google Shape;342;p31">
              <a:extLst>
                <a:ext uri="{FF2B5EF4-FFF2-40B4-BE49-F238E27FC236}">
                  <a16:creationId xmlns:a16="http://schemas.microsoft.com/office/drawing/2014/main" id="{C12DDAD4-411B-4F1D-B1D6-1E17F803C60A}"/>
                </a:ext>
              </a:extLst>
            </p:cNvPr>
            <p:cNvPicPr preferRelativeResize="0"/>
            <p:nvPr/>
          </p:nvPicPr>
          <p:blipFill rotWithShape="1">
            <a:blip r:embed="rId3">
              <a:alphaModFix/>
              <a:duotone>
                <a:srgbClr val="78909C">
                  <a:shade val="45000"/>
                  <a:satMod val="135000"/>
                </a:srgbClr>
                <a:prstClr val="white"/>
              </a:duotone>
            </a:blip>
            <a:srcRect l="5553" t="32680" r="65583" b="58056"/>
            <a:stretch/>
          </p:blipFill>
          <p:spPr>
            <a:xfrm rot="5400000">
              <a:off x="525945" y="1472399"/>
              <a:ext cx="1174939" cy="131347"/>
            </a:xfrm>
            <a:prstGeom prst="rect">
              <a:avLst/>
            </a:prstGeom>
            <a:noFill/>
            <a:ln>
              <a:noFill/>
            </a:ln>
          </p:spPr>
        </p:pic>
        <p:pic>
          <p:nvPicPr>
            <p:cNvPr id="65" name="Google Shape;342;p31">
              <a:extLst>
                <a:ext uri="{FF2B5EF4-FFF2-40B4-BE49-F238E27FC236}">
                  <a16:creationId xmlns:a16="http://schemas.microsoft.com/office/drawing/2014/main" id="{033CB9B0-89ED-48B1-A7F3-5CB5EC21FF33}"/>
                </a:ext>
              </a:extLst>
            </p:cNvPr>
            <p:cNvPicPr preferRelativeResize="0"/>
            <p:nvPr/>
          </p:nvPicPr>
          <p:blipFill rotWithShape="1">
            <a:blip r:embed="rId3">
              <a:alphaModFix/>
              <a:duotone>
                <a:srgbClr val="78909C">
                  <a:shade val="45000"/>
                  <a:satMod val="135000"/>
                </a:srgbClr>
                <a:prstClr val="white"/>
              </a:duotone>
            </a:blip>
            <a:srcRect l="5553" t="32680" r="66826" b="58056"/>
            <a:stretch/>
          </p:blipFill>
          <p:spPr>
            <a:xfrm rot="16200000">
              <a:off x="551237" y="2611497"/>
              <a:ext cx="1124358" cy="131345"/>
            </a:xfrm>
            <a:prstGeom prst="rect">
              <a:avLst/>
            </a:prstGeom>
            <a:noFill/>
            <a:ln>
              <a:noFill/>
            </a:ln>
          </p:spPr>
        </p:pic>
        <p:pic>
          <p:nvPicPr>
            <p:cNvPr id="67" name="Google Shape;342;p31">
              <a:extLst>
                <a:ext uri="{FF2B5EF4-FFF2-40B4-BE49-F238E27FC236}">
                  <a16:creationId xmlns:a16="http://schemas.microsoft.com/office/drawing/2014/main" id="{770315A7-2909-4BCA-BB1C-69C545F0E047}"/>
                </a:ext>
              </a:extLst>
            </p:cNvPr>
            <p:cNvPicPr preferRelativeResize="0"/>
            <p:nvPr/>
          </p:nvPicPr>
          <p:blipFill rotWithShape="1">
            <a:blip r:embed="rId3">
              <a:alphaModFix/>
              <a:duotone>
                <a:srgbClr val="78909C">
                  <a:shade val="45000"/>
                  <a:satMod val="135000"/>
                </a:srgbClr>
                <a:prstClr val="white"/>
              </a:duotone>
            </a:blip>
            <a:srcRect l="19804" t="32680" r="66826" b="58056"/>
            <a:stretch/>
          </p:blipFill>
          <p:spPr>
            <a:xfrm rot="16200000">
              <a:off x="841290" y="3416613"/>
              <a:ext cx="544253" cy="131347"/>
            </a:xfrm>
            <a:prstGeom prst="rect">
              <a:avLst/>
            </a:prstGeom>
            <a:noFill/>
            <a:ln>
              <a:noFill/>
            </a:ln>
          </p:spPr>
        </p:pic>
        <p:pic>
          <p:nvPicPr>
            <p:cNvPr id="68" name="Google Shape;345;p31">
              <a:extLst>
                <a:ext uri="{FF2B5EF4-FFF2-40B4-BE49-F238E27FC236}">
                  <a16:creationId xmlns:a16="http://schemas.microsoft.com/office/drawing/2014/main" id="{60DBB8D3-CF27-4C57-A0D0-2F514EE2CE4A}"/>
                </a:ext>
              </a:extLst>
            </p:cNvPr>
            <p:cNvPicPr preferRelativeResize="0">
              <a:picLocks noChangeAspect="1"/>
            </p:cNvPicPr>
            <p:nvPr/>
          </p:nvPicPr>
          <p:blipFill rotWithShape="1">
            <a:blip r:embed="rId10">
              <a:alphaModFix/>
              <a:duotone>
                <a:srgbClr val="0097A7">
                  <a:shade val="45000"/>
                  <a:satMod val="135000"/>
                </a:srgbClr>
                <a:prstClr val="white"/>
              </a:duotone>
            </a:blip>
            <a:srcRect/>
            <a:stretch/>
          </p:blipFill>
          <p:spPr>
            <a:xfrm rot="18935025">
              <a:off x="1282240" y="2810509"/>
              <a:ext cx="372553" cy="356180"/>
            </a:xfrm>
            <a:prstGeom prst="rect">
              <a:avLst/>
            </a:prstGeom>
            <a:noFill/>
            <a:ln>
              <a:noFill/>
            </a:ln>
          </p:spPr>
        </p:pic>
        <p:sp>
          <p:nvSpPr>
            <p:cNvPr id="69" name="Rectangle 68">
              <a:extLst>
                <a:ext uri="{FF2B5EF4-FFF2-40B4-BE49-F238E27FC236}">
                  <a16:creationId xmlns:a16="http://schemas.microsoft.com/office/drawing/2014/main" id="{9EC7E2D3-3F37-4597-B17D-F909567135D4}"/>
                </a:ext>
              </a:extLst>
            </p:cNvPr>
            <p:cNvSpPr/>
            <p:nvPr/>
          </p:nvSpPr>
          <p:spPr>
            <a:xfrm>
              <a:off x="999004" y="2093632"/>
              <a:ext cx="225109" cy="162533"/>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b="0" i="0" u="none" strike="noStrike" kern="0" cap="none" spc="0" normalizeH="0" baseline="0" noProof="0">
                <a:ln>
                  <a:noFill/>
                </a:ln>
                <a:solidFill>
                  <a:srgbClr val="2AABA8"/>
                </a:solidFill>
                <a:effectLst/>
                <a:uLnTx/>
                <a:uFillTx/>
                <a:latin typeface="Futura medium"/>
                <a:ea typeface="+mn-ea"/>
                <a:cs typeface="+mn-cs"/>
              </a:endParaRPr>
            </a:p>
          </p:txBody>
        </p:sp>
        <p:pic>
          <p:nvPicPr>
            <p:cNvPr id="70" name="Picture 4" descr="Image result for unlock clip art">
              <a:extLst>
                <a:ext uri="{FF2B5EF4-FFF2-40B4-BE49-F238E27FC236}">
                  <a16:creationId xmlns:a16="http://schemas.microsoft.com/office/drawing/2014/main" id="{5FF31D47-5140-404D-B50E-194C342F618A}"/>
                </a:ext>
              </a:extLst>
            </p:cNvPr>
            <p:cNvPicPr>
              <a:picLocks noChangeAspect="1" noChangeArrowheads="1"/>
            </p:cNvPicPr>
            <p:nvPr/>
          </p:nvPicPr>
          <p:blipFill>
            <a:blip r:embed="rId11">
              <a:duotone>
                <a:srgbClr val="78909C">
                  <a:shade val="45000"/>
                  <a:satMod val="135000"/>
                </a:srgbClr>
                <a:prstClr val="white"/>
              </a:duotone>
              <a:extLst>
                <a:ext uri="{BEBA8EAE-BF5A-486C-A8C5-ECC9F3942E4B}">
                  <a14:imgProps xmlns:a14="http://schemas.microsoft.com/office/drawing/2010/main">
                    <a14:imgLayer r:embed="rId12">
                      <a14:imgEffect>
                        <a14:backgroundRemoval t="1538" b="95000" l="10000" r="90000">
                          <a14:foregroundMark x1="45222" y1="94038" x2="65667" y2="95192"/>
                          <a14:foregroundMark x1="24111" y1="36346" x2="28667" y2="15192"/>
                          <a14:foregroundMark x1="28667" y1="15192" x2="33556" y2="8077"/>
                          <a14:foregroundMark x1="33556" y1="8077" x2="40556" y2="7308"/>
                          <a14:foregroundMark x1="40556" y1="7308" x2="46556" y2="13077"/>
                          <a14:foregroundMark x1="46556" y1="13077" x2="49556" y2="21923"/>
                          <a14:foregroundMark x1="49556" y1="21923" x2="50111" y2="27885"/>
                          <a14:foregroundMark x1="32778" y1="1538" x2="36444" y2="1538"/>
                        </a14:backgroundRemoval>
                      </a14:imgEffect>
                    </a14:imgLayer>
                  </a14:imgProps>
                </a:ext>
                <a:ext uri="{28A0092B-C50C-407E-A947-70E740481C1C}">
                  <a14:useLocalDpi xmlns:a14="http://schemas.microsoft.com/office/drawing/2010/main" val="0"/>
                </a:ext>
              </a:extLst>
            </a:blip>
            <a:srcRect/>
            <a:stretch>
              <a:fillRect/>
            </a:stretch>
          </p:blipFill>
          <p:spPr bwMode="auto">
            <a:xfrm>
              <a:off x="767562" y="1930384"/>
              <a:ext cx="611563" cy="353347"/>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18D854BA-7E2E-4661-A277-70CEE8996145}"/>
                </a:ext>
              </a:extLst>
            </p:cNvPr>
            <p:cNvSpPr/>
            <p:nvPr/>
          </p:nvSpPr>
          <p:spPr>
            <a:xfrm flipH="1">
              <a:off x="1362495" y="3382237"/>
              <a:ext cx="247436" cy="17348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b="0" i="0" u="none" strike="noStrike" kern="0" cap="none" spc="0" normalizeH="0" baseline="0" noProof="0">
                <a:ln>
                  <a:noFill/>
                </a:ln>
                <a:solidFill>
                  <a:srgbClr val="2AABA8"/>
                </a:solidFill>
                <a:effectLst/>
                <a:uLnTx/>
                <a:uFillTx/>
                <a:latin typeface="Futura medium"/>
                <a:ea typeface="+mn-ea"/>
                <a:cs typeface="+mn-cs"/>
              </a:endParaRPr>
            </a:p>
          </p:txBody>
        </p:sp>
        <p:pic>
          <p:nvPicPr>
            <p:cNvPr id="72" name="Picture 8" descr="Related image">
              <a:extLst>
                <a:ext uri="{FF2B5EF4-FFF2-40B4-BE49-F238E27FC236}">
                  <a16:creationId xmlns:a16="http://schemas.microsoft.com/office/drawing/2014/main" id="{B4E4A959-A155-421C-A75C-E0BEC11AE214}"/>
                </a:ext>
              </a:extLst>
            </p:cNvPr>
            <p:cNvPicPr>
              <a:picLocks noChangeAspect="1" noChangeArrowheads="1"/>
            </p:cNvPicPr>
            <p:nvPr/>
          </p:nvPicPr>
          <p:blipFill>
            <a:blip r:embed="rId13">
              <a:duotone>
                <a:srgbClr val="0097A7">
                  <a:shade val="45000"/>
                  <a:satMod val="135000"/>
                </a:srgbClr>
                <a:prstClr val="white"/>
              </a:duotone>
              <a:extLst>
                <a:ext uri="{BEBA8EAE-BF5A-486C-A8C5-ECC9F3942E4B}">
                  <a14:imgProps xmlns:a14="http://schemas.microsoft.com/office/drawing/2010/main">
                    <a14:imgLayer r:embed="rId14">
                      <a14:imgEffect>
                        <a14:backgroundRemoval t="9112" b="89953" l="10000" r="90000">
                          <a14:foregroundMark x1="49649" y1="9112" x2="49649" y2="9112"/>
                        </a14:backgroundRemoval>
                      </a14:imgEffect>
                    </a14:imgLayer>
                  </a14:imgProps>
                </a:ext>
                <a:ext uri="{28A0092B-C50C-407E-A947-70E740481C1C}">
                  <a14:useLocalDpi xmlns:a14="http://schemas.microsoft.com/office/drawing/2010/main" val="0"/>
                </a:ext>
              </a:extLst>
            </a:blip>
            <a:srcRect/>
            <a:stretch>
              <a:fillRect/>
            </a:stretch>
          </p:blipFill>
          <p:spPr bwMode="auto">
            <a:xfrm>
              <a:off x="1213995" y="3227179"/>
              <a:ext cx="529303" cy="397441"/>
            </a:xfrm>
            <a:prstGeom prst="rect">
              <a:avLst/>
            </a:prstGeom>
            <a:noFill/>
            <a:extLst>
              <a:ext uri="{909E8E84-426E-40DD-AFC4-6F175D3DCCD1}">
                <a14:hiddenFill xmlns:a14="http://schemas.microsoft.com/office/drawing/2010/main">
                  <a:solidFill>
                    <a:srgbClr val="FFFFFF"/>
                  </a:solidFill>
                </a14:hiddenFill>
              </a:ext>
            </a:extLst>
          </p:spPr>
        </p:pic>
        <p:pic>
          <p:nvPicPr>
            <p:cNvPr id="73" name="Google Shape;138;p20">
              <a:extLst>
                <a:ext uri="{FF2B5EF4-FFF2-40B4-BE49-F238E27FC236}">
                  <a16:creationId xmlns:a16="http://schemas.microsoft.com/office/drawing/2014/main" id="{AA992583-61B3-4D95-9940-F939CEA2F312}"/>
                </a:ext>
              </a:extLst>
            </p:cNvPr>
            <p:cNvPicPr preferRelativeResize="0">
              <a:picLocks noChangeAspect="1"/>
            </p:cNvPicPr>
            <p:nvPr/>
          </p:nvPicPr>
          <p:blipFill rotWithShape="1">
            <a:blip r:embed="rId15">
              <a:alphaModFix/>
            </a:blip>
            <a:srcRect/>
            <a:stretch/>
          </p:blipFill>
          <p:spPr>
            <a:xfrm rot="18958278">
              <a:off x="768558" y="202715"/>
              <a:ext cx="729381" cy="729381"/>
            </a:xfrm>
            <a:prstGeom prst="rect">
              <a:avLst/>
            </a:prstGeom>
            <a:noFill/>
            <a:ln>
              <a:noFill/>
            </a:ln>
          </p:spPr>
        </p:pic>
        <p:pic>
          <p:nvPicPr>
            <p:cNvPr id="74" name="Google Shape;138;p20">
              <a:extLst>
                <a:ext uri="{FF2B5EF4-FFF2-40B4-BE49-F238E27FC236}">
                  <a16:creationId xmlns:a16="http://schemas.microsoft.com/office/drawing/2014/main" id="{321742E0-DB3B-48E2-AAA7-F84806FDCC29}"/>
                </a:ext>
              </a:extLst>
            </p:cNvPr>
            <p:cNvPicPr preferRelativeResize="0">
              <a:picLocks noChangeAspect="1"/>
            </p:cNvPicPr>
            <p:nvPr/>
          </p:nvPicPr>
          <p:blipFill rotWithShape="1">
            <a:blip r:embed="rId15">
              <a:alphaModFix/>
            </a:blip>
            <a:srcRect/>
            <a:stretch/>
          </p:blipFill>
          <p:spPr>
            <a:xfrm rot="18958278">
              <a:off x="3070107" y="180866"/>
              <a:ext cx="729381" cy="729381"/>
            </a:xfrm>
            <a:prstGeom prst="rect">
              <a:avLst/>
            </a:prstGeom>
            <a:noFill/>
            <a:ln>
              <a:noFill/>
            </a:ln>
          </p:spPr>
        </p:pic>
        <p:pic>
          <p:nvPicPr>
            <p:cNvPr id="75" name="Google Shape;138;p20">
              <a:extLst>
                <a:ext uri="{FF2B5EF4-FFF2-40B4-BE49-F238E27FC236}">
                  <a16:creationId xmlns:a16="http://schemas.microsoft.com/office/drawing/2014/main" id="{5CA419D7-8470-4145-BFA4-02934537E929}"/>
                </a:ext>
              </a:extLst>
            </p:cNvPr>
            <p:cNvPicPr preferRelativeResize="0">
              <a:picLocks noChangeAspect="1"/>
            </p:cNvPicPr>
            <p:nvPr/>
          </p:nvPicPr>
          <p:blipFill rotWithShape="1">
            <a:blip r:embed="rId16">
              <a:alphaModFix/>
              <a:extLst>
                <a:ext uri="{BEBA8EAE-BF5A-486C-A8C5-ECC9F3942E4B}">
                  <a14:imgProps xmlns:a14="http://schemas.microsoft.com/office/drawing/2010/main">
                    <a14:imgLayer r:embed="rId17">
                      <a14:imgEffect>
                        <a14:brightnessContrast bright="-20000" contrast="-40000"/>
                      </a14:imgEffect>
                    </a14:imgLayer>
                  </a14:imgProps>
                </a:ext>
              </a:extLst>
            </a:blip>
            <a:srcRect/>
            <a:stretch/>
          </p:blipFill>
          <p:spPr>
            <a:xfrm rot="18337008">
              <a:off x="4863516" y="298184"/>
              <a:ext cx="729381" cy="729381"/>
            </a:xfrm>
            <a:prstGeom prst="rect">
              <a:avLst/>
            </a:prstGeom>
            <a:noFill/>
            <a:ln>
              <a:noFill/>
            </a:ln>
          </p:spPr>
        </p:pic>
        <p:pic>
          <p:nvPicPr>
            <p:cNvPr id="76" name="Google Shape;138;p20">
              <a:extLst>
                <a:ext uri="{FF2B5EF4-FFF2-40B4-BE49-F238E27FC236}">
                  <a16:creationId xmlns:a16="http://schemas.microsoft.com/office/drawing/2014/main" id="{8233764E-CE4B-4A74-AE30-4BFBEE798A5E}"/>
                </a:ext>
              </a:extLst>
            </p:cNvPr>
            <p:cNvPicPr preferRelativeResize="0">
              <a:picLocks noChangeAspect="1"/>
            </p:cNvPicPr>
            <p:nvPr/>
          </p:nvPicPr>
          <p:blipFill rotWithShape="1">
            <a:blip r:embed="rId15">
              <a:alphaModFix/>
            </a:blip>
            <a:srcRect/>
            <a:stretch/>
          </p:blipFill>
          <p:spPr>
            <a:xfrm rot="18960733">
              <a:off x="5293327" y="272993"/>
              <a:ext cx="729381" cy="729381"/>
            </a:xfrm>
            <a:prstGeom prst="rect">
              <a:avLst/>
            </a:prstGeom>
            <a:noFill/>
            <a:ln>
              <a:noFill/>
            </a:ln>
          </p:spPr>
        </p:pic>
        <p:pic>
          <p:nvPicPr>
            <p:cNvPr id="77" name="Google Shape;345;p31">
              <a:extLst>
                <a:ext uri="{FF2B5EF4-FFF2-40B4-BE49-F238E27FC236}">
                  <a16:creationId xmlns:a16="http://schemas.microsoft.com/office/drawing/2014/main" id="{DBF4BFD7-FBCC-4A14-BE77-A11C4E400537}"/>
                </a:ext>
              </a:extLst>
            </p:cNvPr>
            <p:cNvPicPr preferRelativeResize="0">
              <a:picLocks noChangeAspect="1"/>
            </p:cNvPicPr>
            <p:nvPr/>
          </p:nvPicPr>
          <p:blipFill rotWithShape="1">
            <a:blip r:embed="rId10">
              <a:alphaModFix/>
              <a:duotone>
                <a:srgbClr val="0097A7">
                  <a:shade val="45000"/>
                  <a:satMod val="135000"/>
                </a:srgbClr>
                <a:prstClr val="white"/>
              </a:duotone>
            </a:blip>
            <a:srcRect/>
            <a:stretch/>
          </p:blipFill>
          <p:spPr>
            <a:xfrm rot="18935025">
              <a:off x="3244905" y="2871104"/>
              <a:ext cx="372553" cy="356180"/>
            </a:xfrm>
            <a:prstGeom prst="rect">
              <a:avLst/>
            </a:prstGeom>
            <a:noFill/>
            <a:ln>
              <a:noFill/>
            </a:ln>
          </p:spPr>
        </p:pic>
        <p:sp>
          <p:nvSpPr>
            <p:cNvPr id="78" name="Isosceles Triangle 77">
              <a:extLst>
                <a:ext uri="{FF2B5EF4-FFF2-40B4-BE49-F238E27FC236}">
                  <a16:creationId xmlns:a16="http://schemas.microsoft.com/office/drawing/2014/main" id="{B40090A5-1BA9-43FC-8FA8-1537380F711D}"/>
                </a:ext>
              </a:extLst>
            </p:cNvPr>
            <p:cNvSpPr/>
            <p:nvPr/>
          </p:nvSpPr>
          <p:spPr>
            <a:xfrm>
              <a:off x="3137623" y="3201108"/>
              <a:ext cx="583671" cy="180262"/>
            </a:xfrm>
            <a:prstGeom prst="triangle">
              <a:avLst/>
            </a:prstGeom>
            <a:solidFill>
              <a:srgbClr val="2AABA8">
                <a:alpha val="4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b="0" i="0" u="none" strike="noStrike" kern="0" cap="none" spc="0" normalizeH="0" baseline="0" noProof="0">
                <a:ln>
                  <a:noFill/>
                </a:ln>
                <a:solidFill>
                  <a:srgbClr val="FFFFFF"/>
                </a:solidFill>
                <a:effectLst/>
                <a:uLnTx/>
                <a:uFillTx/>
                <a:latin typeface="Futura medium"/>
                <a:ea typeface="+mn-ea"/>
                <a:cs typeface="+mn-cs"/>
              </a:endParaRPr>
            </a:p>
          </p:txBody>
        </p:sp>
        <p:sp>
          <p:nvSpPr>
            <p:cNvPr id="79" name="Google Shape;169;p20">
              <a:extLst>
                <a:ext uri="{FF2B5EF4-FFF2-40B4-BE49-F238E27FC236}">
                  <a16:creationId xmlns:a16="http://schemas.microsoft.com/office/drawing/2014/main" id="{DE150E74-18F3-4E5F-AB3D-E21ED051D7D7}"/>
                </a:ext>
              </a:extLst>
            </p:cNvPr>
            <p:cNvSpPr txBox="1"/>
            <p:nvPr/>
          </p:nvSpPr>
          <p:spPr>
            <a:xfrm>
              <a:off x="1345035" y="2621261"/>
              <a:ext cx="924000" cy="322879"/>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b="0" i="0" u="none" strike="noStrike" kern="0" cap="none" spc="0" normalizeH="0" baseline="0" noProof="0">
                  <a:ln>
                    <a:noFill/>
                  </a:ln>
                  <a:solidFill>
                    <a:srgbClr val="2AABA8"/>
                  </a:solidFill>
                  <a:effectLst/>
                  <a:uLnTx/>
                  <a:uFillTx/>
                  <a:latin typeface="Futura medium"/>
                  <a:ea typeface="Avenir"/>
                  <a:cs typeface="Avenir"/>
                  <a:sym typeface="Avenir"/>
                </a:rPr>
                <a:t>LEO</a:t>
              </a:r>
              <a:endParaRPr kumimoji="0" b="0" i="0" u="none" strike="noStrike" kern="0" cap="none" spc="0" normalizeH="0" baseline="0" noProof="0">
                <a:ln>
                  <a:noFill/>
                </a:ln>
                <a:solidFill>
                  <a:srgbClr val="2AABA8"/>
                </a:solidFill>
                <a:effectLst/>
                <a:uLnTx/>
                <a:uFillTx/>
                <a:latin typeface="Futura medium"/>
                <a:ea typeface="Avenir"/>
                <a:cs typeface="Avenir"/>
                <a:sym typeface="Avenir"/>
              </a:endParaRPr>
            </a:p>
          </p:txBody>
        </p:sp>
        <p:sp>
          <p:nvSpPr>
            <p:cNvPr id="80" name="Google Shape;168;p20">
              <a:extLst>
                <a:ext uri="{FF2B5EF4-FFF2-40B4-BE49-F238E27FC236}">
                  <a16:creationId xmlns:a16="http://schemas.microsoft.com/office/drawing/2014/main" id="{FB30CFBE-5C17-4FD8-91CF-C3D254FB0147}"/>
                </a:ext>
              </a:extLst>
            </p:cNvPr>
            <p:cNvSpPr txBox="1"/>
            <p:nvPr/>
          </p:nvSpPr>
          <p:spPr>
            <a:xfrm>
              <a:off x="963022" y="199421"/>
              <a:ext cx="1803300" cy="681900"/>
            </a:xfrm>
            <a:prstGeom prst="rect">
              <a:avLst/>
            </a:prstGeom>
            <a:noFill/>
            <a:ln>
              <a:noFill/>
            </a:ln>
          </p:spPr>
          <p:txBody>
            <a:bodyPr spcFirstLastPara="1" wrap="square" lIns="91425" tIns="45700" rIns="91425" bIns="45700"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b="0" i="0" u="none" strike="noStrike" kern="0" cap="none" spc="0" normalizeH="0" baseline="0" noProof="0">
                  <a:ln>
                    <a:noFill/>
                  </a:ln>
                  <a:solidFill>
                    <a:srgbClr val="FFFFFF">
                      <a:lumMod val="50000"/>
                    </a:srgbClr>
                  </a:solidFill>
                  <a:effectLst/>
                  <a:uLnTx/>
                  <a:uFillTx/>
                  <a:latin typeface="Futura medium"/>
                  <a:ea typeface="Avenir"/>
                  <a:cs typeface="Avenir"/>
                  <a:sym typeface="Avenir"/>
                </a:rPr>
                <a:t>GNSS</a:t>
              </a:r>
              <a:endParaRPr kumimoji="0" b="0" i="0" u="none" strike="noStrike" kern="0" cap="none" spc="0" normalizeH="0" baseline="0" noProof="0">
                <a:ln>
                  <a:noFill/>
                </a:ln>
                <a:solidFill>
                  <a:srgbClr val="FFFFFF">
                    <a:lumMod val="50000"/>
                  </a:srgbClr>
                </a:solidFill>
                <a:effectLst/>
                <a:uLnTx/>
                <a:uFillTx/>
                <a:latin typeface="Futura medium"/>
                <a:ea typeface="Avenir"/>
                <a:cs typeface="Avenir"/>
                <a:sym typeface="Avenir"/>
              </a:endParaRPr>
            </a:p>
          </p:txBody>
        </p:sp>
      </p:grpSp>
      <p:sp>
        <p:nvSpPr>
          <p:cNvPr id="42" name="Text Box 4">
            <a:extLst>
              <a:ext uri="{FF2B5EF4-FFF2-40B4-BE49-F238E27FC236}">
                <a16:creationId xmlns:a16="http://schemas.microsoft.com/office/drawing/2014/main" id="{2D38B57E-CB1F-269B-E9AB-FF12F64BD04D}"/>
              </a:ext>
            </a:extLst>
          </p:cNvPr>
          <p:cNvSpPr txBox="1"/>
          <p:nvPr/>
        </p:nvSpPr>
        <p:spPr>
          <a:xfrm>
            <a:off x="8544490" y="458604"/>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18</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068605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rrow: Down 21">
            <a:extLst>
              <a:ext uri="{FF2B5EF4-FFF2-40B4-BE49-F238E27FC236}">
                <a16:creationId xmlns:a16="http://schemas.microsoft.com/office/drawing/2014/main" id="{4BEB51F0-C090-42E1-B0E6-01DBBBDC382C}"/>
              </a:ext>
            </a:extLst>
          </p:cNvPr>
          <p:cNvSpPr/>
          <p:nvPr/>
        </p:nvSpPr>
        <p:spPr>
          <a:xfrm>
            <a:off x="1219975" y="2453079"/>
            <a:ext cx="292640" cy="491510"/>
          </a:xfrm>
          <a:prstGeom prst="downArrow">
            <a:avLst>
              <a:gd name="adj1" fmla="val 32892"/>
              <a:gd name="adj2" fmla="val 50000"/>
            </a:avLst>
          </a:prstGeom>
          <a:solidFill>
            <a:schemeClr val="tx1"/>
          </a:solidFill>
          <a:ln w="25400">
            <a:noFill/>
          </a:ln>
          <a:scene3d>
            <a:camera prst="perspectiveBelow"/>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Futura medium"/>
              <a:sym typeface="Arial"/>
            </a:endParaRPr>
          </a:p>
        </p:txBody>
      </p:sp>
      <p:sp>
        <p:nvSpPr>
          <p:cNvPr id="25" name="TextBox 24">
            <a:extLst>
              <a:ext uri="{FF2B5EF4-FFF2-40B4-BE49-F238E27FC236}">
                <a16:creationId xmlns:a16="http://schemas.microsoft.com/office/drawing/2014/main" id="{0119EB70-70C4-43A2-8BD3-3A2A921D2612}"/>
              </a:ext>
            </a:extLst>
          </p:cNvPr>
          <p:cNvSpPr txBox="1"/>
          <p:nvPr/>
        </p:nvSpPr>
        <p:spPr>
          <a:xfrm>
            <a:off x="628650" y="1243569"/>
            <a:ext cx="2104283"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1500" kern="1200">
                <a:solidFill>
                  <a:prstClr val="black"/>
                </a:solidFill>
                <a:latin typeface="Futura medium"/>
                <a:ea typeface="+mn-ea"/>
              </a:rPr>
              <a:t>Commercial satellite </a:t>
            </a:r>
            <a:r>
              <a:rPr kumimoji="0" lang="en-US" sz="1500" b="0" i="0" u="none" strike="noStrike" kern="1200" cap="none" spc="0" normalizeH="0" baseline="0" noProof="0">
                <a:ln>
                  <a:noFill/>
                </a:ln>
                <a:solidFill>
                  <a:prstClr val="black"/>
                </a:solidFill>
                <a:effectLst/>
                <a:uLnTx/>
                <a:uFillTx/>
                <a:latin typeface="Futura medium"/>
                <a:ea typeface="+mn-ea"/>
                <a:sym typeface="Arial"/>
              </a:rPr>
              <a:t>infrastructure…</a:t>
            </a:r>
            <a:endParaRPr kumimoji="0" lang="en-US" sz="1200" b="0" i="0" u="none" strike="noStrike" kern="1200" cap="none" spc="0" normalizeH="0" baseline="0" noProof="0">
              <a:ln>
                <a:noFill/>
              </a:ln>
              <a:solidFill>
                <a:prstClr val="black"/>
              </a:solidFill>
              <a:effectLst/>
              <a:uLnTx/>
              <a:uFillTx/>
              <a:latin typeface="Futura medium"/>
              <a:ea typeface="+mn-ea"/>
              <a:sym typeface="Arial"/>
            </a:endParaRPr>
          </a:p>
        </p:txBody>
      </p:sp>
      <p:sp>
        <p:nvSpPr>
          <p:cNvPr id="42" name="TextBox 41">
            <a:extLst>
              <a:ext uri="{FF2B5EF4-FFF2-40B4-BE49-F238E27FC236}">
                <a16:creationId xmlns:a16="http://schemas.microsoft.com/office/drawing/2014/main" id="{F0E95FE6-5C64-4A64-B8FF-5518233167B3}"/>
              </a:ext>
            </a:extLst>
          </p:cNvPr>
          <p:cNvSpPr txBox="1"/>
          <p:nvPr/>
        </p:nvSpPr>
        <p:spPr>
          <a:xfrm>
            <a:off x="3115319" y="1229211"/>
            <a:ext cx="2150114" cy="1015663"/>
          </a:xfrm>
          <a:prstGeom prst="rect">
            <a:avLst/>
          </a:prstGeom>
          <a:noFill/>
        </p:spPr>
        <p:txBody>
          <a:bodyPr wrap="square" lIns="91440" tIns="45720" rIns="91440" bIns="45720" rtlCol="0" anchor="t">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a:ln>
                  <a:noFill/>
                </a:ln>
                <a:effectLst/>
                <a:uLnTx/>
                <a:uFillTx/>
                <a:latin typeface="Futura medium"/>
                <a:ea typeface="+mn-ea"/>
                <a:sym typeface="Arial"/>
              </a:rPr>
              <a:t>…work with receiver manufacturers to integrate functionality…</a:t>
            </a:r>
          </a:p>
        </p:txBody>
      </p:sp>
      <p:sp>
        <p:nvSpPr>
          <p:cNvPr id="51" name="TextBox 50">
            <a:extLst>
              <a:ext uri="{FF2B5EF4-FFF2-40B4-BE49-F238E27FC236}">
                <a16:creationId xmlns:a16="http://schemas.microsoft.com/office/drawing/2014/main" id="{30D2ECCC-1611-4647-B593-FCC448235E67}"/>
              </a:ext>
            </a:extLst>
          </p:cNvPr>
          <p:cNvSpPr txBox="1"/>
          <p:nvPr/>
        </p:nvSpPr>
        <p:spPr>
          <a:xfrm>
            <a:off x="6272354" y="1241467"/>
            <a:ext cx="2162403" cy="1246495"/>
          </a:xfrm>
          <a:prstGeom prst="rect">
            <a:avLst/>
          </a:prstGeom>
          <a:noFill/>
        </p:spPr>
        <p:txBody>
          <a:bodyPr wrap="square" lIns="91440" tIns="45720" rIns="91440" bIns="45720" rtlCol="0" anchor="t">
            <a:spAutoFit/>
          </a:bodyPr>
          <a:lstStyle/>
          <a:p>
            <a:pPr algn="ctr" defTabSz="685800">
              <a:buClrTx/>
              <a:defRPr/>
            </a:pPr>
            <a:r>
              <a:rPr kumimoji="0" lang="en-US" sz="1500" b="0" i="0" u="none" strike="noStrike" kern="1200" cap="none" spc="0" normalizeH="0" baseline="0" noProof="0">
                <a:ln>
                  <a:noFill/>
                </a:ln>
                <a:effectLst/>
                <a:uLnTx/>
                <a:uFillTx/>
                <a:latin typeface="Futura medium"/>
                <a:ea typeface="+mn-ea"/>
                <a:sym typeface="Arial"/>
              </a:rPr>
              <a:t>…to provide </a:t>
            </a:r>
            <a:r>
              <a:rPr lang="en-US" sz="1500" kern="1200">
                <a:latin typeface="Futura medium"/>
                <a:ea typeface="+mn-ea"/>
              </a:rPr>
              <a:t>enhanced services that are easily deployed to end users</a:t>
            </a:r>
            <a:r>
              <a:rPr kumimoji="0" lang="en-US" sz="1500" b="0" i="0" u="none" strike="noStrike" kern="1200" cap="none" spc="0" normalizeH="0" baseline="0" noProof="0">
                <a:ln>
                  <a:noFill/>
                </a:ln>
                <a:effectLst/>
                <a:uLnTx/>
                <a:uFillTx/>
                <a:latin typeface="Futura medium"/>
                <a:ea typeface="+mn-ea"/>
                <a:sym typeface="Arial"/>
              </a:rPr>
              <a:t>.</a:t>
            </a:r>
          </a:p>
        </p:txBody>
      </p:sp>
      <p:sp>
        <p:nvSpPr>
          <p:cNvPr id="37" name="Arrow: Down 36">
            <a:extLst>
              <a:ext uri="{FF2B5EF4-FFF2-40B4-BE49-F238E27FC236}">
                <a16:creationId xmlns:a16="http://schemas.microsoft.com/office/drawing/2014/main" id="{8512C284-D078-4C25-9326-8A9E7DF1B581}"/>
              </a:ext>
            </a:extLst>
          </p:cNvPr>
          <p:cNvSpPr/>
          <p:nvPr/>
        </p:nvSpPr>
        <p:spPr>
          <a:xfrm rot="16200000">
            <a:off x="4002695" y="1388023"/>
            <a:ext cx="292640" cy="4242917"/>
          </a:xfrm>
          <a:prstGeom prst="downArrow">
            <a:avLst>
              <a:gd name="adj1" fmla="val 32892"/>
              <a:gd name="adj2" fmla="val 50000"/>
            </a:avLst>
          </a:prstGeom>
          <a:solidFill>
            <a:schemeClr val="tx1"/>
          </a:solidFill>
          <a:ln w="25400">
            <a:noFill/>
          </a:ln>
          <a:scene3d>
            <a:camera prst="perspectiveBelow"/>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Futura medium"/>
              <a:sym typeface="Arial"/>
            </a:endParaRPr>
          </a:p>
        </p:txBody>
      </p:sp>
      <p:sp>
        <p:nvSpPr>
          <p:cNvPr id="50" name="Rectangle: Rounded Corners 49">
            <a:extLst>
              <a:ext uri="{FF2B5EF4-FFF2-40B4-BE49-F238E27FC236}">
                <a16:creationId xmlns:a16="http://schemas.microsoft.com/office/drawing/2014/main" id="{892B5973-2456-403E-8565-F7094C5803DC}"/>
              </a:ext>
            </a:extLst>
          </p:cNvPr>
          <p:cNvSpPr/>
          <p:nvPr/>
        </p:nvSpPr>
        <p:spPr>
          <a:xfrm>
            <a:off x="6065536" y="2967031"/>
            <a:ext cx="2843097" cy="1094135"/>
          </a:xfrm>
          <a:prstGeom prst="roundRect">
            <a:avLst/>
          </a:prstGeom>
          <a:solidFill>
            <a:schemeClr val="bg1"/>
          </a:solidFill>
          <a:ln w="19050">
            <a:solidFill>
              <a:srgbClr val="23A8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Futura medium"/>
              <a:sym typeface="Arial"/>
            </a:endParaRPr>
          </a:p>
        </p:txBody>
      </p:sp>
      <p:sp>
        <p:nvSpPr>
          <p:cNvPr id="41" name="Rectangle: Rounded Corners 40">
            <a:extLst>
              <a:ext uri="{FF2B5EF4-FFF2-40B4-BE49-F238E27FC236}">
                <a16:creationId xmlns:a16="http://schemas.microsoft.com/office/drawing/2014/main" id="{C507994E-ED04-4D8A-96F1-5CA09D01D24F}"/>
              </a:ext>
            </a:extLst>
          </p:cNvPr>
          <p:cNvSpPr/>
          <p:nvPr/>
        </p:nvSpPr>
        <p:spPr>
          <a:xfrm>
            <a:off x="3518115" y="2958181"/>
            <a:ext cx="1371600" cy="1094135"/>
          </a:xfrm>
          <a:prstGeom prst="roundRect">
            <a:avLst/>
          </a:prstGeom>
          <a:solidFill>
            <a:schemeClr val="bg1"/>
          </a:solidFill>
          <a:ln w="19050">
            <a:solidFill>
              <a:srgbClr val="23A8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Futura medium"/>
              <a:sym typeface="Arial"/>
            </a:endParaRPr>
          </a:p>
        </p:txBody>
      </p:sp>
      <p:pic>
        <p:nvPicPr>
          <p:cNvPr id="36" name="Picture 35" descr="A picture containing racket, bicycle, building, holding&#10;&#10;Description automatically generated">
            <a:extLst>
              <a:ext uri="{FF2B5EF4-FFF2-40B4-BE49-F238E27FC236}">
                <a16:creationId xmlns:a16="http://schemas.microsoft.com/office/drawing/2014/main" id="{3908397B-D69A-4512-A7CE-78FD8CB15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39" y="2935126"/>
            <a:ext cx="1209708" cy="1211189"/>
          </a:xfrm>
          <a:prstGeom prst="rect">
            <a:avLst/>
          </a:prstGeom>
        </p:spPr>
      </p:pic>
      <p:sp>
        <p:nvSpPr>
          <p:cNvPr id="40" name="Text Box 5">
            <a:extLst>
              <a:ext uri="{FF2B5EF4-FFF2-40B4-BE49-F238E27FC236}">
                <a16:creationId xmlns:a16="http://schemas.microsoft.com/office/drawing/2014/main" id="{806798C6-CBC1-4B9B-B34B-C2876E536D94}"/>
              </a:ext>
            </a:extLst>
          </p:cNvPr>
          <p:cNvSpPr txBox="1"/>
          <p:nvPr/>
        </p:nvSpPr>
        <p:spPr>
          <a:xfrm>
            <a:off x="559369" y="412424"/>
            <a:ext cx="7292342" cy="516051"/>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3000" kern="1200" cap="all">
                <a:solidFill>
                  <a:srgbClr val="2AABA8"/>
                </a:solidFill>
                <a:latin typeface="Futura medium"/>
                <a:ea typeface="Source Sans Pro" panose="020B0503030403020204" pitchFamily="34" charset="0"/>
                <a:cs typeface="Times New Roman" panose="02020603050405020304" pitchFamily="18" charset="0"/>
              </a:rPr>
              <a:t>Navigation &amp; Timing as a Service</a:t>
            </a:r>
            <a:endParaRPr kumimoji="0" lang="en-US" sz="3000" b="0" i="0" u="none" strike="noStrike" kern="1200" cap="all" spc="0" normalizeH="0" noProof="0">
              <a:ln>
                <a:noFill/>
              </a:ln>
              <a:solidFill>
                <a:srgbClr val="2AABA8"/>
              </a:solidFill>
              <a:effectLst/>
              <a:uLnTx/>
              <a:uFillTx/>
              <a:latin typeface="Futura medium"/>
              <a:ea typeface="Source Sans Pro" panose="020B0503030403020204" pitchFamily="34" charset="0"/>
              <a:cs typeface="Times New Roman" panose="02020603050405020304" pitchFamily="18" charset="0"/>
              <a:sym typeface="Arial"/>
            </a:endParaRPr>
          </a:p>
        </p:txBody>
      </p:sp>
      <p:sp>
        <p:nvSpPr>
          <p:cNvPr id="43" name="Text Box 4">
            <a:extLst>
              <a:ext uri="{FF2B5EF4-FFF2-40B4-BE49-F238E27FC236}">
                <a16:creationId xmlns:a16="http://schemas.microsoft.com/office/drawing/2014/main" id="{4FCBD854-C395-45CC-AF97-291CA80D7A82}"/>
              </a:ext>
            </a:extLst>
          </p:cNvPr>
          <p:cNvSpPr txBox="1"/>
          <p:nvPr/>
        </p:nvSpPr>
        <p:spPr>
          <a:xfrm>
            <a:off x="8544490" y="458604"/>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19</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pic>
        <p:nvPicPr>
          <p:cNvPr id="44" name="Picture 43" descr="A house on a white background&#10;&#10;Description automatically generated with low confidence">
            <a:extLst>
              <a:ext uri="{FF2B5EF4-FFF2-40B4-BE49-F238E27FC236}">
                <a16:creationId xmlns:a16="http://schemas.microsoft.com/office/drawing/2014/main" id="{061DB84F-034E-431A-9560-F3EDE4CF382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2" b="94692" l="2734" r="98056">
                        <a14:foregroundMark x1="40158" y1="47945" x2="40158" y2="47945"/>
                        <a14:foregroundMark x1="6561" y1="88356" x2="6561" y2="88356"/>
                        <a14:foregroundMark x1="2734" y1="93493" x2="2734" y2="93493"/>
                        <a14:foregroundMark x1="3341" y1="95034" x2="3341" y2="95034"/>
                        <a14:foregroundMark x1="5772" y1="93151" x2="5772" y2="93151"/>
                        <a14:foregroundMark x1="8262" y1="91438" x2="8262" y2="91438"/>
                        <a14:foregroundMark x1="10693" y1="89212" x2="10693" y2="89212"/>
                        <a14:foregroundMark x1="8202" y1="80479" x2="36695" y2="58733"/>
                        <a14:foregroundMark x1="36695" y1="58733" x2="40340" y2="51712"/>
                        <a14:foregroundMark x1="40340" y1="51712" x2="42892" y2="42123"/>
                        <a14:foregroundMark x1="42892" y1="42123" x2="46051" y2="40925"/>
                        <a14:foregroundMark x1="3949" y1="94349" x2="35905" y2="67808"/>
                        <a14:foregroundMark x1="35905" y1="67808" x2="35905" y2="67808"/>
                        <a14:foregroundMark x1="26306" y1="76884" x2="26306" y2="76884"/>
                        <a14:foregroundMark x1="92588" y1="17295" x2="92588" y2="17295"/>
                        <a14:foregroundMark x1="92527" y1="12500" x2="96355" y2="9418"/>
                        <a14:foregroundMark x1="96355" y1="9418" x2="94411" y2="19863"/>
                        <a14:foregroundMark x1="94411" y1="19863" x2="86817" y2="29281"/>
                        <a14:foregroundMark x1="86817" y1="29281" x2="64216" y2="44692"/>
                        <a14:foregroundMark x1="98056" y1="10274" x2="98056" y2="10274"/>
                        <a14:foregroundMark x1="38457" y1="46575" x2="38457" y2="46575"/>
                      </a14:backgroundRemoval>
                    </a14:imgEffect>
                  </a14:imgLayer>
                </a14:imgProps>
              </a:ext>
              <a:ext uri="{28A0092B-C50C-407E-A947-70E740481C1C}">
                <a14:useLocalDpi xmlns:a14="http://schemas.microsoft.com/office/drawing/2010/main" val="0"/>
              </a:ext>
            </a:extLst>
          </a:blip>
          <a:stretch>
            <a:fillRect/>
          </a:stretch>
        </p:blipFill>
        <p:spPr>
          <a:xfrm rot="20633022" flipH="1">
            <a:off x="649598" y="1873137"/>
            <a:ext cx="1433393" cy="508567"/>
          </a:xfrm>
          <a:prstGeom prst="rect">
            <a:avLst/>
          </a:prstGeom>
        </p:spPr>
      </p:pic>
      <p:sp>
        <p:nvSpPr>
          <p:cNvPr id="2" name="Footer Placeholder 1">
            <a:extLst>
              <a:ext uri="{FF2B5EF4-FFF2-40B4-BE49-F238E27FC236}">
                <a16:creationId xmlns:a16="http://schemas.microsoft.com/office/drawing/2014/main" id="{2412533C-4D9C-4DC3-B033-4492ED64EEE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75" b="0" i="1" u="none" strike="noStrike" kern="0" cap="none" spc="0" normalizeH="0" baseline="0" noProof="0">
                <a:ln>
                  <a:noFill/>
                </a:ln>
                <a:solidFill>
                  <a:prstClr val="black"/>
                </a:solidFill>
                <a:effectLst/>
                <a:uLnTx/>
                <a:uFillTx/>
                <a:latin typeface="Futura medium"/>
                <a:sym typeface="Arial"/>
              </a:rPr>
              <a:t>WSTS 2022</a:t>
            </a:r>
          </a:p>
        </p:txBody>
      </p:sp>
      <p:pic>
        <p:nvPicPr>
          <p:cNvPr id="1026" name="Picture 2" descr="GPS Receiver - LS20031 5Hz (66 Channel) - GPS-08975 - SparkFun Electronics">
            <a:extLst>
              <a:ext uri="{FF2B5EF4-FFF2-40B4-BE49-F238E27FC236}">
                <a16:creationId xmlns:a16="http://schemas.microsoft.com/office/drawing/2014/main" id="{B6D078E2-CF2E-4ACA-BE52-BCC0B90D8E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1508" y="3235229"/>
            <a:ext cx="557736" cy="557736"/>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Cell Tower">
            <a:extLst>
              <a:ext uri="{FF2B5EF4-FFF2-40B4-BE49-F238E27FC236}">
                <a16:creationId xmlns:a16="http://schemas.microsoft.com/office/drawing/2014/main" id="{C530E631-8AE3-D9D1-B165-6459812EC7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09947" y="3100382"/>
            <a:ext cx="685800" cy="685800"/>
          </a:xfrm>
          <a:prstGeom prst="rect">
            <a:avLst/>
          </a:prstGeom>
          <a:effectLst>
            <a:glow rad="63500">
              <a:srgbClr val="2AABA8"/>
            </a:glow>
          </a:effectLst>
        </p:spPr>
      </p:pic>
      <p:pic>
        <p:nvPicPr>
          <p:cNvPr id="5" name="Graphic 4" descr="Smart Phone">
            <a:extLst>
              <a:ext uri="{FF2B5EF4-FFF2-40B4-BE49-F238E27FC236}">
                <a16:creationId xmlns:a16="http://schemas.microsoft.com/office/drawing/2014/main" id="{C2217089-A59B-9E29-DBF4-165728DB0D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31584" y="3265420"/>
            <a:ext cx="481260" cy="481260"/>
          </a:xfrm>
          <a:prstGeom prst="rect">
            <a:avLst/>
          </a:prstGeom>
          <a:effectLst>
            <a:glow rad="63500">
              <a:srgbClr val="2AABA8"/>
            </a:glow>
          </a:effectLst>
        </p:spPr>
      </p:pic>
      <p:pic>
        <p:nvPicPr>
          <p:cNvPr id="6" name="Picture 6">
            <a:extLst>
              <a:ext uri="{FF2B5EF4-FFF2-40B4-BE49-F238E27FC236}">
                <a16:creationId xmlns:a16="http://schemas.microsoft.com/office/drawing/2014/main" id="{4FF4CEF3-3F6E-4DB1-C6B4-5D571457337B}"/>
              </a:ext>
            </a:extLst>
          </p:cNvPr>
          <p:cNvPicPr>
            <a:picLocks noChangeAspect="1"/>
          </p:cNvPicPr>
          <p:nvPr/>
        </p:nvPicPr>
        <p:blipFill>
          <a:blip r:embed="rId11"/>
          <a:stretch>
            <a:fillRect/>
          </a:stretch>
        </p:blipFill>
        <p:spPr>
          <a:xfrm>
            <a:off x="7080584" y="3102557"/>
            <a:ext cx="707858" cy="682965"/>
          </a:xfrm>
          <a:prstGeom prst="rect">
            <a:avLst/>
          </a:prstGeom>
        </p:spPr>
      </p:pic>
    </p:spTree>
    <p:extLst>
      <p:ext uri="{BB962C8B-B14F-4D97-AF65-F5344CB8AC3E}">
        <p14:creationId xmlns:p14="http://schemas.microsoft.com/office/powerpoint/2010/main" val="1829854006"/>
      </p:ext>
    </p:extLst>
  </p:cSld>
  <p:clrMapOvr>
    <a:masterClrMapping/>
  </p:clrMapOvr>
  <mc:AlternateContent xmlns:mc="http://schemas.openxmlformats.org/markup-compatibility/2006" xmlns:p14="http://schemas.microsoft.com/office/powerpoint/2010/main">
    <mc:Choice Requires="p14">
      <p:transition spd="slow" p14:dur="2000" advTm="29841"/>
    </mc:Choice>
    <mc:Fallback xmlns="">
      <p:transition spd="slow" advTm="2984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82B56F5-C160-479F-AACA-B4B8D0529402}"/>
              </a:ext>
            </a:extLst>
          </p:cNvPr>
          <p:cNvPicPr>
            <a:picLocks noChangeAspect="1"/>
          </p:cNvPicPr>
          <p:nvPr/>
        </p:nvPicPr>
        <p:blipFill>
          <a:blip r:embed="rId3"/>
          <a:stretch>
            <a:fillRect/>
          </a:stretch>
        </p:blipFill>
        <p:spPr>
          <a:xfrm>
            <a:off x="863703" y="3208549"/>
            <a:ext cx="2942586" cy="1655695"/>
          </a:xfrm>
          <a:prstGeom prst="rect">
            <a:avLst/>
          </a:prstGeom>
        </p:spPr>
      </p:pic>
      <p:pic>
        <p:nvPicPr>
          <p:cNvPr id="28" name="Picture 27" descr="Diagram, engineering drawing&#10;&#10;Description automatically generated">
            <a:extLst>
              <a:ext uri="{FF2B5EF4-FFF2-40B4-BE49-F238E27FC236}">
                <a16:creationId xmlns:a16="http://schemas.microsoft.com/office/drawing/2014/main" id="{AD9C23BA-6760-4A47-B71E-4A078EE4EB96}"/>
              </a:ext>
            </a:extLst>
          </p:cNvPr>
          <p:cNvPicPr>
            <a:picLocks noChangeAspect="1"/>
          </p:cNvPicPr>
          <p:nvPr/>
        </p:nvPicPr>
        <p:blipFill>
          <a:blip r:embed="rId4"/>
          <a:stretch>
            <a:fillRect/>
          </a:stretch>
        </p:blipFill>
        <p:spPr>
          <a:xfrm>
            <a:off x="686834" y="1042572"/>
            <a:ext cx="3074880" cy="1729620"/>
          </a:xfrm>
          <a:prstGeom prst="rect">
            <a:avLst/>
          </a:prstGeom>
        </p:spPr>
      </p:pic>
      <p:cxnSp>
        <p:nvCxnSpPr>
          <p:cNvPr id="8" name="Straight Connector 7">
            <a:extLst>
              <a:ext uri="{FF2B5EF4-FFF2-40B4-BE49-F238E27FC236}">
                <a16:creationId xmlns:a16="http://schemas.microsoft.com/office/drawing/2014/main" id="{3EDCDB37-D8E9-4970-8A3A-C76AF4F74010}"/>
              </a:ext>
            </a:extLst>
          </p:cNvPr>
          <p:cNvCxnSpPr>
            <a:cxnSpLocks/>
          </p:cNvCxnSpPr>
          <p:nvPr/>
        </p:nvCxnSpPr>
        <p:spPr>
          <a:xfrm>
            <a:off x="311700" y="2860675"/>
            <a:ext cx="85206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CEBFFA9A-42C3-4861-9538-3D54EF885765}"/>
              </a:ext>
            </a:extLst>
          </p:cNvPr>
          <p:cNvCxnSpPr>
            <a:cxnSpLocks/>
          </p:cNvCxnSpPr>
          <p:nvPr/>
        </p:nvCxnSpPr>
        <p:spPr>
          <a:xfrm>
            <a:off x="4572000" y="1268413"/>
            <a:ext cx="0" cy="3690449"/>
          </a:xfrm>
          <a:prstGeom prst="line">
            <a:avLst/>
          </a:prstGeom>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7D673032-8AF1-4CB6-998A-C3B74DCCF282}"/>
              </a:ext>
            </a:extLst>
          </p:cNvPr>
          <p:cNvSpPr txBox="1"/>
          <p:nvPr/>
        </p:nvSpPr>
        <p:spPr>
          <a:xfrm>
            <a:off x="1713672" y="944763"/>
            <a:ext cx="12426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PNT Needs</a:t>
            </a:r>
          </a:p>
        </p:txBody>
      </p:sp>
      <p:sp>
        <p:nvSpPr>
          <p:cNvPr id="18" name="TextBox 17">
            <a:extLst>
              <a:ext uri="{FF2B5EF4-FFF2-40B4-BE49-F238E27FC236}">
                <a16:creationId xmlns:a16="http://schemas.microsoft.com/office/drawing/2014/main" id="{A74BB46D-F7C3-4EAE-A970-6AA199472517}"/>
              </a:ext>
            </a:extLst>
          </p:cNvPr>
          <p:cNvSpPr txBox="1"/>
          <p:nvPr/>
        </p:nvSpPr>
        <p:spPr>
          <a:xfrm>
            <a:off x="5551592" y="997733"/>
            <a:ext cx="23920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Aerospace Ecosystem</a:t>
            </a:r>
          </a:p>
        </p:txBody>
      </p:sp>
      <p:sp>
        <p:nvSpPr>
          <p:cNvPr id="20" name="TextBox 19">
            <a:extLst>
              <a:ext uri="{FF2B5EF4-FFF2-40B4-BE49-F238E27FC236}">
                <a16:creationId xmlns:a16="http://schemas.microsoft.com/office/drawing/2014/main" id="{785C0EDA-9A0D-4034-995E-CB32067471DE}"/>
              </a:ext>
            </a:extLst>
          </p:cNvPr>
          <p:cNvSpPr txBox="1"/>
          <p:nvPr/>
        </p:nvSpPr>
        <p:spPr>
          <a:xfrm>
            <a:off x="715001" y="2912434"/>
            <a:ext cx="32399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dirty="0">
                <a:ln>
                  <a:noFill/>
                </a:ln>
                <a:solidFill>
                  <a:srgbClr val="000000"/>
                </a:solidFill>
                <a:effectLst/>
                <a:uLnTx/>
                <a:uFillTx/>
                <a:latin typeface="Futura Medium"/>
                <a:cs typeface="Arial"/>
                <a:sym typeface="Arial"/>
              </a:rPr>
              <a:t>Sat Nav Architecture for Today</a:t>
            </a:r>
          </a:p>
        </p:txBody>
      </p:sp>
      <p:sp>
        <p:nvSpPr>
          <p:cNvPr id="22" name="TextBox 21">
            <a:extLst>
              <a:ext uri="{FF2B5EF4-FFF2-40B4-BE49-F238E27FC236}">
                <a16:creationId xmlns:a16="http://schemas.microsoft.com/office/drawing/2014/main" id="{44B3351C-F02A-44B2-AC56-141FA0173AEC}"/>
              </a:ext>
            </a:extLst>
          </p:cNvPr>
          <p:cNvSpPr txBox="1"/>
          <p:nvPr/>
        </p:nvSpPr>
        <p:spPr>
          <a:xfrm>
            <a:off x="5607705" y="2869995"/>
            <a:ext cx="227979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Commercial LEO PNT</a:t>
            </a:r>
          </a:p>
        </p:txBody>
      </p:sp>
      <p:pic>
        <p:nvPicPr>
          <p:cNvPr id="66" name="Picture 65" descr="A close up&#10;&#10;Description automatically generated">
            <a:extLst>
              <a:ext uri="{FF2B5EF4-FFF2-40B4-BE49-F238E27FC236}">
                <a16:creationId xmlns:a16="http://schemas.microsoft.com/office/drawing/2014/main" id="{2EB845C1-878B-4AD5-BE1D-D91331ABDD4E}"/>
              </a:ext>
            </a:extLst>
          </p:cNvPr>
          <p:cNvPicPr>
            <a:picLocks noChangeAspect="1"/>
          </p:cNvPicPr>
          <p:nvPr/>
        </p:nvPicPr>
        <p:blipFill rotWithShape="1">
          <a:blip r:embed="rId5"/>
          <a:srcRect l="30392" t="11374" r="26798" b="15920"/>
          <a:stretch/>
        </p:blipFill>
        <p:spPr>
          <a:xfrm>
            <a:off x="6051222" y="1326693"/>
            <a:ext cx="1392742" cy="1314068"/>
          </a:xfrm>
          <a:prstGeom prst="rect">
            <a:avLst/>
          </a:prstGeom>
        </p:spPr>
      </p:pic>
      <p:sp>
        <p:nvSpPr>
          <p:cNvPr id="21" name="Text Box 5">
            <a:extLst>
              <a:ext uri="{FF2B5EF4-FFF2-40B4-BE49-F238E27FC236}">
                <a16:creationId xmlns:a16="http://schemas.microsoft.com/office/drawing/2014/main" id="{F41838AC-3E1C-48F4-BC66-36950B9EE48F}"/>
              </a:ext>
            </a:extLst>
          </p:cNvPr>
          <p:cNvSpPr txBox="1"/>
          <p:nvPr/>
        </p:nvSpPr>
        <p:spPr>
          <a:xfrm>
            <a:off x="457303" y="41145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all" spc="0" normalizeH="0" noProof="0">
                <a:ln>
                  <a:noFill/>
                </a:ln>
                <a:solidFill>
                  <a:srgbClr val="2AABA8"/>
                </a:solidFill>
                <a:effectLst/>
                <a:uLnTx/>
                <a:uFillTx/>
                <a:latin typeface="Futura Medium"/>
                <a:ea typeface="Source Sans Pro" panose="020B0503030403020204" pitchFamily="34" charset="0"/>
                <a:cs typeface="Times New Roman" panose="02020603050405020304" pitchFamily="18" charset="0"/>
                <a:sym typeface="Arial"/>
              </a:rPr>
              <a:t>Outline</a:t>
            </a:r>
          </a:p>
        </p:txBody>
      </p:sp>
      <p:sp>
        <p:nvSpPr>
          <p:cNvPr id="23" name="Text Box 4">
            <a:extLst>
              <a:ext uri="{FF2B5EF4-FFF2-40B4-BE49-F238E27FC236}">
                <a16:creationId xmlns:a16="http://schemas.microsoft.com/office/drawing/2014/main" id="{C5D6E892-A9B6-4DE9-86FC-9DE6DFB94ACB}"/>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2</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sp>
        <p:nvSpPr>
          <p:cNvPr id="24" name="Footer Placeholder 9">
            <a:extLst>
              <a:ext uri="{FF2B5EF4-FFF2-40B4-BE49-F238E27FC236}">
                <a16:creationId xmlns:a16="http://schemas.microsoft.com/office/drawing/2014/main" id="{086E5163-B87D-4569-845C-4BD19AC0348D}"/>
              </a:ext>
            </a:extLst>
          </p:cNvPr>
          <p:cNvSpPr>
            <a:spLocks noGrp="1"/>
          </p:cNvSpPr>
          <p:nvPr>
            <p:ph type="ftr" sz="quarter" idx="11"/>
          </p:nvPr>
        </p:nvSpPr>
        <p:spPr>
          <a:xfrm>
            <a:off x="628650" y="4767263"/>
            <a:ext cx="3943350" cy="273844"/>
          </a:xfrm>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1" u="none" strike="noStrike" kern="1200" cap="none" spc="0" normalizeH="0" baseline="0" noProof="0">
                <a:ln>
                  <a:noFill/>
                </a:ln>
                <a:solidFill>
                  <a:prstClr val="black"/>
                </a:solidFill>
                <a:effectLst/>
                <a:uLnTx/>
                <a:uFillTx/>
                <a:latin typeface="Futura Medium"/>
                <a:ea typeface="+mn-ea"/>
                <a:cs typeface="Arial"/>
                <a:sym typeface="Arial"/>
              </a:rPr>
              <a:t>WSTS 2022</a:t>
            </a:r>
          </a:p>
        </p:txBody>
      </p:sp>
      <p:pic>
        <p:nvPicPr>
          <p:cNvPr id="4" name="Picture 3" descr="A picture containing chart&#10;&#10;Description automatically generated">
            <a:extLst>
              <a:ext uri="{FF2B5EF4-FFF2-40B4-BE49-F238E27FC236}">
                <a16:creationId xmlns:a16="http://schemas.microsoft.com/office/drawing/2014/main" id="{C97B75EB-74A2-4C4C-9703-60086552934E}"/>
              </a:ext>
            </a:extLst>
          </p:cNvPr>
          <p:cNvPicPr>
            <a:picLocks noChangeAspect="1"/>
          </p:cNvPicPr>
          <p:nvPr/>
        </p:nvPicPr>
        <p:blipFill>
          <a:blip r:embed="rId6"/>
          <a:stretch>
            <a:fillRect/>
          </a:stretch>
        </p:blipFill>
        <p:spPr>
          <a:xfrm>
            <a:off x="5172218" y="3156409"/>
            <a:ext cx="3150747" cy="1759974"/>
          </a:xfrm>
          <a:prstGeom prst="rect">
            <a:avLst/>
          </a:prstGeom>
        </p:spPr>
      </p:pic>
    </p:spTree>
    <p:extLst>
      <p:ext uri="{BB962C8B-B14F-4D97-AF65-F5344CB8AC3E}">
        <p14:creationId xmlns:p14="http://schemas.microsoft.com/office/powerpoint/2010/main" val="266856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CCD6B-654E-4C82-805D-1ABB904817E9}"/>
              </a:ext>
            </a:extLst>
          </p:cNvPr>
          <p:cNvSpPr>
            <a:spLocks noGrp="1"/>
          </p:cNvSpPr>
          <p:nvPr>
            <p:ph type="title"/>
          </p:nvPr>
        </p:nvSpPr>
        <p:spPr/>
        <p:txBody>
          <a:bodyPr/>
          <a:lstStyle/>
          <a:p>
            <a:r>
              <a:rPr lang="en-CA"/>
              <a:t>TIME INDOORS</a:t>
            </a:r>
            <a:endParaRPr lang="en-US"/>
          </a:p>
          <a:p>
            <a:endParaRPr lang="en-CA"/>
          </a:p>
        </p:txBody>
      </p:sp>
      <p:sp>
        <p:nvSpPr>
          <p:cNvPr id="4" name="Footer Placeholder 3">
            <a:extLst>
              <a:ext uri="{FF2B5EF4-FFF2-40B4-BE49-F238E27FC236}">
                <a16:creationId xmlns:a16="http://schemas.microsoft.com/office/drawing/2014/main" id="{9E373FEF-0D46-435E-85CF-E9140BC980AA}"/>
              </a:ext>
            </a:extLst>
          </p:cNvPr>
          <p:cNvSpPr>
            <a:spLocks noGrp="1"/>
          </p:cNvSpPr>
          <p:nvPr>
            <p:ph type="ftr" sz="quarter" idx="11"/>
          </p:nvPr>
        </p:nvSpPr>
        <p:spPr/>
        <p:txBody>
          <a:bodyPr/>
          <a:lstStyle/>
          <a:p>
            <a:r>
              <a:rPr lang="en-US"/>
              <a:t>WSTS 2022</a:t>
            </a:r>
            <a:endParaRPr lang="en-US">
              <a:solidFill>
                <a:schemeClr val="tx1"/>
              </a:solidFill>
            </a:endParaRPr>
          </a:p>
        </p:txBody>
      </p:sp>
      <p:cxnSp>
        <p:nvCxnSpPr>
          <p:cNvPr id="5" name="Straight Connector 4">
            <a:extLst>
              <a:ext uri="{FF2B5EF4-FFF2-40B4-BE49-F238E27FC236}">
                <a16:creationId xmlns:a16="http://schemas.microsoft.com/office/drawing/2014/main" id="{3B237192-5458-4458-8105-F2B28C475BD6}"/>
              </a:ext>
            </a:extLst>
          </p:cNvPr>
          <p:cNvCxnSpPr>
            <a:cxnSpLocks/>
          </p:cNvCxnSpPr>
          <p:nvPr/>
        </p:nvCxnSpPr>
        <p:spPr>
          <a:xfrm flipH="1">
            <a:off x="3685928" y="2162443"/>
            <a:ext cx="632344" cy="1523302"/>
          </a:xfrm>
          <a:prstGeom prst="line">
            <a:avLst/>
          </a:prstGeom>
          <a:ln w="57150">
            <a:solidFill>
              <a:srgbClr val="2AABA8"/>
            </a:solidFill>
          </a:ln>
          <a:effectLst>
            <a:glow rad="127000">
              <a:srgbClr val="5BD7D4"/>
            </a:glo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6B19CA-A722-469F-9D38-EC2C449EFE49}"/>
              </a:ext>
            </a:extLst>
          </p:cNvPr>
          <p:cNvCxnSpPr>
            <a:cxnSpLocks/>
          </p:cNvCxnSpPr>
          <p:nvPr/>
        </p:nvCxnSpPr>
        <p:spPr>
          <a:xfrm flipH="1">
            <a:off x="3503712" y="2162442"/>
            <a:ext cx="814560" cy="705168"/>
          </a:xfrm>
          <a:prstGeom prst="line">
            <a:avLst/>
          </a:prstGeom>
          <a:ln w="57150">
            <a:solidFill>
              <a:srgbClr val="2AABA8"/>
            </a:solidFill>
          </a:ln>
          <a:effectLst>
            <a:glow rad="127000">
              <a:srgbClr val="5BD7D4"/>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A227BC-0C8B-424C-BEF4-20BAB6C5A39B}"/>
              </a:ext>
            </a:extLst>
          </p:cNvPr>
          <p:cNvCxnSpPr>
            <a:cxnSpLocks/>
          </p:cNvCxnSpPr>
          <p:nvPr/>
        </p:nvCxnSpPr>
        <p:spPr>
          <a:xfrm>
            <a:off x="2599067" y="1391190"/>
            <a:ext cx="307514" cy="1981918"/>
          </a:xfrm>
          <a:prstGeom prst="line">
            <a:avLst/>
          </a:prstGeom>
        </p:spPr>
        <p:style>
          <a:lnRef idx="1">
            <a:schemeClr val="accent3"/>
          </a:lnRef>
          <a:fillRef idx="0">
            <a:schemeClr val="accent3"/>
          </a:fillRef>
          <a:effectRef idx="0">
            <a:schemeClr val="accent3"/>
          </a:effectRef>
          <a:fontRef idx="minor">
            <a:schemeClr val="tx1"/>
          </a:fontRef>
        </p:style>
      </p:cxnSp>
      <p:sp>
        <p:nvSpPr>
          <p:cNvPr id="8" name="Textfeld 47">
            <a:extLst>
              <a:ext uri="{FF2B5EF4-FFF2-40B4-BE49-F238E27FC236}">
                <a16:creationId xmlns:a16="http://schemas.microsoft.com/office/drawing/2014/main" id="{441AD16D-F6B4-41F8-A521-4A270E3FCFB1}"/>
              </a:ext>
            </a:extLst>
          </p:cNvPr>
          <p:cNvSpPr txBox="1"/>
          <p:nvPr/>
        </p:nvSpPr>
        <p:spPr>
          <a:xfrm flipH="1">
            <a:off x="1926432" y="770930"/>
            <a:ext cx="672635" cy="253916"/>
          </a:xfrm>
          <a:prstGeom prst="rect">
            <a:avLst/>
          </a:prstGeom>
          <a:noFill/>
          <a:scene3d>
            <a:camera prst="orthographicFront">
              <a:rot lat="0" lon="0" rev="0"/>
            </a:camera>
            <a:lightRig rig="threePt" dir="t"/>
          </a:scene3d>
        </p:spPr>
        <p:txBody>
          <a:bodyPr wrap="square" lIns="68580" tIns="34290" rIns="68580" bIns="34290" rtlCol="0" anchor="t">
            <a:spAutoFit/>
          </a:bodyPr>
          <a:lstStyle/>
          <a:p>
            <a:pPr algn="ctr" defTabSz="685800">
              <a:buClr>
                <a:srgbClr val="002060"/>
              </a:buClr>
              <a:defRPr/>
            </a:pPr>
            <a:r>
              <a:rPr lang="en-US" sz="1200" kern="1200">
                <a:solidFill>
                  <a:prstClr val="black">
                    <a:lumMod val="50000"/>
                    <a:lumOff val="50000"/>
                  </a:prstClr>
                </a:solidFill>
                <a:latin typeface="Futura Medium" panose="020B0602020204020303"/>
                <a:ea typeface="+mn-ea"/>
                <a:cs typeface="+mn-cs"/>
              </a:rPr>
              <a:t>GNSS</a:t>
            </a:r>
            <a:endParaRPr lang="en-US" sz="1200" kern="1200">
              <a:solidFill>
                <a:prstClr val="black">
                  <a:lumMod val="50000"/>
                  <a:lumOff val="50000"/>
                </a:prstClr>
              </a:solidFill>
              <a:latin typeface="Futura Medium" panose="020B0602020204020303"/>
              <a:ea typeface="+mn-ea"/>
              <a:cs typeface="Calibri"/>
            </a:endParaRPr>
          </a:p>
        </p:txBody>
      </p:sp>
      <p:pic>
        <p:nvPicPr>
          <p:cNvPr id="10" name="Picture 2" descr="400 BEST Cutaway Office Building IMAGES, STOCK PHOTOS &amp;amp; VECTORS | Adobe  Stock">
            <a:extLst>
              <a:ext uri="{FF2B5EF4-FFF2-40B4-BE49-F238E27FC236}">
                <a16:creationId xmlns:a16="http://schemas.microsoft.com/office/drawing/2014/main" id="{DEEB55EF-7495-4667-AD17-F8C4F23923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507" r="93322">
                        <a14:foregroundMark x1="9589" y1="13611" x2="8904" y2="11667"/>
                        <a14:foregroundMark x1="9075" y1="11667" x2="43322" y2="13056"/>
                        <a14:foregroundMark x1="41781" y1="13056" x2="61473" y2="11944"/>
                        <a14:foregroundMark x1="61473" y1="11944" x2="90068" y2="14167"/>
                        <a14:foregroundMark x1="90068" y1="14167" x2="91096" y2="14167"/>
                        <a14:foregroundMark x1="81336" y1="11944" x2="87329" y2="12500"/>
                        <a14:foregroundMark x1="87329" y1="12500" x2="90925" y2="20278"/>
                        <a14:foregroundMark x1="90925" y1="20278" x2="92466" y2="38056"/>
                        <a14:foregroundMark x1="69007" y1="12222" x2="68836" y2="12500"/>
                        <a14:foregroundMark x1="21918" y1="10556" x2="48116" y2="11944"/>
                        <a14:foregroundMark x1="48116" y1="11944" x2="64384" y2="10833"/>
                        <a14:foregroundMark x1="64384" y1="10833" x2="78082" y2="11667"/>
                        <a14:foregroundMark x1="78082" y1="11667" x2="86815" y2="11389"/>
                        <a14:foregroundMark x1="86815" y1="11389" x2="92295" y2="14722"/>
                        <a14:foregroundMark x1="92295" y1="14722" x2="91781" y2="22778"/>
                        <a14:foregroundMark x1="92123" y1="63889" x2="92808" y2="86389"/>
                        <a14:foregroundMark x1="92808" y1="86389" x2="93493" y2="86667"/>
                        <a14:foregroundMark x1="91610" y1="38056" x2="92979" y2="62778"/>
                        <a14:foregroundMark x1="7877" y1="61944" x2="7877" y2="61944"/>
                        <a14:foregroundMark x1="7363" y1="36389" x2="7363" y2="36389"/>
                        <a14:foregroundMark x1="14041" y1="85833" x2="17295" y2="81389"/>
                        <a14:foregroundMark x1="8390" y1="85833" x2="10274" y2="85278"/>
                        <a14:foregroundMark x1="8390" y1="86667" x2="6507" y2="87778"/>
                      </a14:backgroundRemoval>
                    </a14:imgEffect>
                  </a14:imgLayer>
                </a14:imgProps>
              </a:ext>
              <a:ext uri="{28A0092B-C50C-407E-A947-70E740481C1C}">
                <a14:useLocalDpi xmlns:a14="http://schemas.microsoft.com/office/drawing/2010/main" val="0"/>
              </a:ext>
            </a:extLst>
          </a:blip>
          <a:srcRect/>
          <a:stretch>
            <a:fillRect/>
          </a:stretch>
        </p:blipFill>
        <p:spPr bwMode="auto">
          <a:xfrm>
            <a:off x="628650" y="2464612"/>
            <a:ext cx="3430913" cy="21149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lobal Positioning System Payloads | L3Harris™ Fast. Forward.">
            <a:extLst>
              <a:ext uri="{FF2B5EF4-FFF2-40B4-BE49-F238E27FC236}">
                <a16:creationId xmlns:a16="http://schemas.microsoft.com/office/drawing/2014/main" id="{6303F2F7-635F-46FB-881D-5E6ADA188C11}"/>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727763">
            <a:off x="2120873" y="741602"/>
            <a:ext cx="1127566" cy="8080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ck-Mount Cooling &amp;amp; Airflow">
            <a:extLst>
              <a:ext uri="{FF2B5EF4-FFF2-40B4-BE49-F238E27FC236}">
                <a16:creationId xmlns:a16="http://schemas.microsoft.com/office/drawing/2014/main" id="{AFEF1974-4A8E-4E8F-B091-4B757E8F607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00" b="98400" l="10000" r="90000">
                        <a14:foregroundMark x1="37400" y1="1400" x2="51600" y2="800"/>
                        <a14:foregroundMark x1="51600" y1="800" x2="45400" y2="4200"/>
                        <a14:foregroundMark x1="35000" y1="89200" x2="49400" y2="94400"/>
                        <a14:foregroundMark x1="49400" y1="94400" x2="60800" y2="94000"/>
                        <a14:foregroundMark x1="60800" y1="94000" x2="60600" y2="89000"/>
                        <a14:foregroundMark x1="37130" y1="98083" x2="47800" y2="97000"/>
                        <a14:foregroundMark x1="34000" y1="98400" x2="36060" y2="98191"/>
                        <a14:backgroundMark x1="36000" y1="99600" x2="36000" y2="99600"/>
                        <a14:backgroundMark x1="35600" y1="99200" x2="35600" y2="99200"/>
                        <a14:backgroundMark x1="35800" y1="98600" x2="35800" y2="98600"/>
                        <a14:backgroundMark x1="35800" y1="98600" x2="36800" y2="98600"/>
                      </a14:backgroundRemoval>
                    </a14:imgEffect>
                  </a14:imgLayer>
                </a14:imgProps>
              </a:ext>
              <a:ext uri="{28A0092B-C50C-407E-A947-70E740481C1C}">
                <a14:useLocalDpi xmlns:a14="http://schemas.microsoft.com/office/drawing/2010/main" val="0"/>
              </a:ext>
            </a:extLst>
          </a:blip>
          <a:srcRect/>
          <a:stretch>
            <a:fillRect/>
          </a:stretch>
        </p:blipFill>
        <p:spPr bwMode="auto">
          <a:xfrm>
            <a:off x="2784774" y="3444920"/>
            <a:ext cx="297630" cy="2976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ck-Mount Cooling &amp;amp; Airflow">
            <a:extLst>
              <a:ext uri="{FF2B5EF4-FFF2-40B4-BE49-F238E27FC236}">
                <a16:creationId xmlns:a16="http://schemas.microsoft.com/office/drawing/2014/main" id="{3E99F7AB-1E8F-4D81-BDA8-5CCD71D47D0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00" b="98400" l="10000" r="90000">
                        <a14:foregroundMark x1="37400" y1="1400" x2="51600" y2="800"/>
                        <a14:foregroundMark x1="51600" y1="800" x2="45400" y2="4200"/>
                        <a14:foregroundMark x1="35000" y1="89200" x2="49400" y2="94400"/>
                        <a14:foregroundMark x1="49400" y1="94400" x2="60800" y2="94000"/>
                        <a14:foregroundMark x1="60800" y1="94000" x2="60600" y2="89000"/>
                        <a14:foregroundMark x1="37130" y1="98083" x2="47800" y2="97000"/>
                        <a14:foregroundMark x1="34000" y1="98400" x2="36060" y2="98191"/>
                        <a14:backgroundMark x1="36000" y1="99600" x2="36000" y2="99600"/>
                        <a14:backgroundMark x1="35600" y1="99200" x2="35600" y2="99200"/>
                        <a14:backgroundMark x1="35800" y1="98600" x2="35800" y2="98600"/>
                        <a14:backgroundMark x1="35800" y1="98600" x2="36800" y2="98600"/>
                      </a14:backgroundRemoval>
                    </a14:imgEffect>
                  </a14:imgLayer>
                </a14:imgProps>
              </a:ext>
              <a:ext uri="{28A0092B-C50C-407E-A947-70E740481C1C}">
                <a14:useLocalDpi xmlns:a14="http://schemas.microsoft.com/office/drawing/2010/main" val="0"/>
              </a:ext>
            </a:extLst>
          </a:blip>
          <a:srcRect/>
          <a:stretch>
            <a:fillRect/>
          </a:stretch>
        </p:blipFill>
        <p:spPr bwMode="auto">
          <a:xfrm>
            <a:off x="3413765" y="3981788"/>
            <a:ext cx="297630" cy="2976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guitar&#10;&#10;Description automatically generated">
            <a:extLst>
              <a:ext uri="{FF2B5EF4-FFF2-40B4-BE49-F238E27FC236}">
                <a16:creationId xmlns:a16="http://schemas.microsoft.com/office/drawing/2014/main" id="{B16880B7-B7A3-4799-9AEE-EB35BCE6BF11}"/>
              </a:ext>
            </a:extLst>
          </p:cNvPr>
          <p:cNvPicPr>
            <a:picLocks noChangeAspect="1"/>
          </p:cNvPicPr>
          <p:nvPr/>
        </p:nvPicPr>
        <p:blipFill>
          <a:blip r:embed="rId8">
            <a:duotone>
              <a:prstClr val="black"/>
              <a:srgbClr val="2AABA8">
                <a:tint val="45000"/>
                <a:satMod val="400000"/>
              </a:srgbClr>
            </a:duotone>
            <a:extLst>
              <a:ext uri="{28A0092B-C50C-407E-A947-70E740481C1C}">
                <a14:useLocalDpi xmlns:a14="http://schemas.microsoft.com/office/drawing/2010/main" val="0"/>
              </a:ext>
            </a:extLst>
          </a:blip>
          <a:stretch>
            <a:fillRect/>
          </a:stretch>
        </p:blipFill>
        <p:spPr>
          <a:xfrm rot="1545759">
            <a:off x="4120306" y="1722042"/>
            <a:ext cx="639164" cy="476251"/>
          </a:xfrm>
          <a:prstGeom prst="rect">
            <a:avLst/>
          </a:prstGeom>
        </p:spPr>
      </p:pic>
      <p:cxnSp>
        <p:nvCxnSpPr>
          <p:cNvPr id="15" name="Straight Connector 14">
            <a:extLst>
              <a:ext uri="{FF2B5EF4-FFF2-40B4-BE49-F238E27FC236}">
                <a16:creationId xmlns:a16="http://schemas.microsoft.com/office/drawing/2014/main" id="{1B301401-1F39-456E-BA5A-41877AFE51D6}"/>
              </a:ext>
            </a:extLst>
          </p:cNvPr>
          <p:cNvCxnSpPr>
            <a:cxnSpLocks/>
          </p:cNvCxnSpPr>
          <p:nvPr/>
        </p:nvCxnSpPr>
        <p:spPr>
          <a:xfrm flipH="1">
            <a:off x="3149511" y="2803080"/>
            <a:ext cx="393170" cy="430048"/>
          </a:xfrm>
          <a:prstGeom prst="line">
            <a:avLst/>
          </a:prstGeom>
          <a:ln w="38100">
            <a:solidFill>
              <a:srgbClr val="2AABA8"/>
            </a:solidFill>
          </a:ln>
          <a:effectLst>
            <a:glow rad="127000">
              <a:srgbClr val="5BD7D4"/>
            </a:glo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CFCE55-0945-4138-BD3E-2DCED31E3A1C}"/>
              </a:ext>
            </a:extLst>
          </p:cNvPr>
          <p:cNvCxnSpPr>
            <a:cxnSpLocks/>
            <a:endCxn id="12" idx="0"/>
          </p:cNvCxnSpPr>
          <p:nvPr/>
        </p:nvCxnSpPr>
        <p:spPr>
          <a:xfrm flipH="1">
            <a:off x="2933589" y="3301296"/>
            <a:ext cx="136092" cy="143624"/>
          </a:xfrm>
          <a:prstGeom prst="line">
            <a:avLst/>
          </a:prstGeom>
          <a:ln w="19050">
            <a:solidFill>
              <a:srgbClr val="2AABA8"/>
            </a:solidFill>
            <a:tailEnd type="oval"/>
          </a:ln>
          <a:effectLst>
            <a:glow rad="127000">
              <a:srgbClr val="5BD7D4"/>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3CECC6-67CB-45C6-A4E6-F4B51011273C}"/>
              </a:ext>
            </a:extLst>
          </p:cNvPr>
          <p:cNvCxnSpPr>
            <a:cxnSpLocks/>
          </p:cNvCxnSpPr>
          <p:nvPr/>
        </p:nvCxnSpPr>
        <p:spPr>
          <a:xfrm flipH="1">
            <a:off x="3677795" y="3596878"/>
            <a:ext cx="46496" cy="118529"/>
          </a:xfrm>
          <a:prstGeom prst="line">
            <a:avLst/>
          </a:prstGeom>
          <a:ln w="38100">
            <a:solidFill>
              <a:srgbClr val="2AABA8"/>
            </a:solidFill>
          </a:ln>
          <a:effectLst>
            <a:glow rad="127000">
              <a:srgbClr val="5BD7D4"/>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AF33363-2048-4B8E-963F-E95FE4DF948C}"/>
              </a:ext>
            </a:extLst>
          </p:cNvPr>
          <p:cNvCxnSpPr>
            <a:cxnSpLocks/>
            <a:endCxn id="13" idx="0"/>
          </p:cNvCxnSpPr>
          <p:nvPr/>
        </p:nvCxnSpPr>
        <p:spPr>
          <a:xfrm flipH="1">
            <a:off x="3562580" y="3823117"/>
            <a:ext cx="70018" cy="158672"/>
          </a:xfrm>
          <a:prstGeom prst="line">
            <a:avLst/>
          </a:prstGeom>
          <a:ln w="19050">
            <a:solidFill>
              <a:srgbClr val="2AABA8"/>
            </a:solidFill>
            <a:tailEnd type="oval"/>
          </a:ln>
          <a:effectLst>
            <a:glow rad="127000">
              <a:srgbClr val="5BD7D4"/>
            </a:glow>
          </a:effectLst>
        </p:spPr>
        <p:style>
          <a:lnRef idx="1">
            <a:schemeClr val="accent1"/>
          </a:lnRef>
          <a:fillRef idx="0">
            <a:schemeClr val="accent1"/>
          </a:fillRef>
          <a:effectRef idx="0">
            <a:schemeClr val="accent1"/>
          </a:effectRef>
          <a:fontRef idx="minor">
            <a:schemeClr val="tx1"/>
          </a:fontRef>
        </p:style>
      </p:cxnSp>
      <p:sp>
        <p:nvSpPr>
          <p:cNvPr id="19" name="&quot;Not Allowed&quot; Symbol 18">
            <a:extLst>
              <a:ext uri="{FF2B5EF4-FFF2-40B4-BE49-F238E27FC236}">
                <a16:creationId xmlns:a16="http://schemas.microsoft.com/office/drawing/2014/main" id="{CB699D06-09B9-401F-B2AA-BAEE034DF2FA}"/>
              </a:ext>
            </a:extLst>
          </p:cNvPr>
          <p:cNvSpPr/>
          <p:nvPr/>
        </p:nvSpPr>
        <p:spPr>
          <a:xfrm>
            <a:off x="2716658" y="2628097"/>
            <a:ext cx="233800" cy="218525"/>
          </a:xfrm>
          <a:prstGeom prst="noSmoking">
            <a:avLst>
              <a:gd name="adj" fmla="val 1145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20" name="Content Placeholder 1">
            <a:extLst>
              <a:ext uri="{FF2B5EF4-FFF2-40B4-BE49-F238E27FC236}">
                <a16:creationId xmlns:a16="http://schemas.microsoft.com/office/drawing/2014/main" id="{B5BE8F9A-93B3-4F23-B9C6-0119FD71F502}"/>
              </a:ext>
            </a:extLst>
          </p:cNvPr>
          <p:cNvSpPr>
            <a:spLocks noGrp="1"/>
          </p:cNvSpPr>
          <p:nvPr>
            <p:ph idx="1"/>
          </p:nvPr>
        </p:nvSpPr>
        <p:spPr>
          <a:xfrm>
            <a:off x="5165727" y="1569534"/>
            <a:ext cx="3788798" cy="1550917"/>
          </a:xfrm>
        </p:spPr>
        <p:txBody>
          <a:bodyPr vert="horz" lIns="68580" tIns="34290" rIns="68580" bIns="34290" rtlCol="0" anchor="t">
            <a:noAutofit/>
          </a:bodyPr>
          <a:lstStyle/>
          <a:p>
            <a:pPr>
              <a:lnSpc>
                <a:spcPct val="100000"/>
              </a:lnSpc>
            </a:pPr>
            <a:r>
              <a:rPr lang="en-US" sz="1400"/>
              <a:t>Powerful signal can penetrate several walls, enabling indoor antenna deployment</a:t>
            </a:r>
          </a:p>
          <a:p>
            <a:pPr>
              <a:lnSpc>
                <a:spcPct val="100000"/>
              </a:lnSpc>
            </a:pPr>
            <a:r>
              <a:rPr lang="en-US" sz="1400"/>
              <a:t>Simplified installation</a:t>
            </a:r>
          </a:p>
          <a:p>
            <a:pPr lvl="1">
              <a:lnSpc>
                <a:spcPct val="100000"/>
              </a:lnSpc>
            </a:pPr>
            <a:r>
              <a:rPr lang="en-US" sz="1400"/>
              <a:t>Remove need for roof access, rent, etc.</a:t>
            </a:r>
          </a:p>
          <a:p>
            <a:pPr lvl="1">
              <a:lnSpc>
                <a:spcPct val="100000"/>
              </a:lnSpc>
            </a:pPr>
            <a:r>
              <a:rPr lang="en-US" sz="1400"/>
              <a:t>Eliminates outdoor antenna installation &amp; maintenance costs</a:t>
            </a:r>
          </a:p>
          <a:p>
            <a:pPr>
              <a:lnSpc>
                <a:spcPct val="100000"/>
              </a:lnSpc>
            </a:pPr>
            <a:r>
              <a:rPr lang="en-US" sz="1400"/>
              <a:t>Large constellation = high probability of at least intermittent reception</a:t>
            </a:r>
          </a:p>
        </p:txBody>
      </p:sp>
      <p:sp>
        <p:nvSpPr>
          <p:cNvPr id="24" name="Text Box 4">
            <a:extLst>
              <a:ext uri="{FF2B5EF4-FFF2-40B4-BE49-F238E27FC236}">
                <a16:creationId xmlns:a16="http://schemas.microsoft.com/office/drawing/2014/main" id="{EDFDCFE2-A307-44B3-BD8D-3187571C2607}"/>
              </a:ext>
            </a:extLst>
          </p:cNvPr>
          <p:cNvSpPr txBox="1"/>
          <p:nvPr/>
        </p:nvSpPr>
        <p:spPr>
          <a:xfrm>
            <a:off x="8544490" y="423613"/>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buClrTx/>
              <a:defRPr/>
            </a:pPr>
            <a:fld id="{0FAD01F5-D4E3-4B60-9009-9A5EFCF62513}" type="slidenum">
              <a:rPr lang="en-US" sz="2100" kern="1200">
                <a:solidFill>
                  <a:srgbClr val="2AABA8"/>
                </a:solidFill>
                <a:latin typeface="Futura medium" panose="020B0602020204020303"/>
                <a:ea typeface="Calibri" panose="020F0502020204030204" pitchFamily="34" charset="0"/>
                <a:cs typeface="Times New Roman" panose="02020603050405020304" pitchFamily="18" charset="0"/>
              </a:rPr>
              <a:pPr algn="r" defTabSz="685800">
                <a:lnSpc>
                  <a:spcPct val="107000"/>
                </a:lnSpc>
                <a:spcAft>
                  <a:spcPts val="600"/>
                </a:spcAft>
                <a:buClrTx/>
                <a:defRPr/>
              </a:pPr>
              <a:t>20</a:t>
            </a:fld>
            <a:endParaRPr lang="en-US" sz="2100" kern="1200">
              <a:solidFill>
                <a:srgbClr val="2AABA8"/>
              </a:solidFill>
              <a:latin typeface="Futura medium" panose="020B0602020204020303"/>
              <a:ea typeface="Calibri" panose="020F0502020204030204" pitchFamily="34" charset="0"/>
              <a:cs typeface="Times New Roman" panose="02020603050405020304" pitchFamily="18" charset="0"/>
            </a:endParaRPr>
          </a:p>
        </p:txBody>
      </p:sp>
      <p:sp>
        <p:nvSpPr>
          <p:cNvPr id="29" name="Textfeld 47">
            <a:extLst>
              <a:ext uri="{FF2B5EF4-FFF2-40B4-BE49-F238E27FC236}">
                <a16:creationId xmlns:a16="http://schemas.microsoft.com/office/drawing/2014/main" id="{22BBB151-B8EA-6CF1-B704-3988B9EA6E1E}"/>
              </a:ext>
            </a:extLst>
          </p:cNvPr>
          <p:cNvSpPr txBox="1"/>
          <p:nvPr/>
        </p:nvSpPr>
        <p:spPr>
          <a:xfrm flipH="1">
            <a:off x="4105921" y="1618811"/>
            <a:ext cx="782632" cy="253916"/>
          </a:xfrm>
          <a:prstGeom prst="rect">
            <a:avLst/>
          </a:prstGeom>
          <a:noFill/>
          <a:scene3d>
            <a:camera prst="orthographicFront">
              <a:rot lat="0" lon="0" rev="0"/>
            </a:camera>
            <a:lightRig rig="threePt" dir="t"/>
          </a:scene3d>
        </p:spPr>
        <p:txBody>
          <a:bodyPr wrap="square" lIns="68580" tIns="34290" rIns="68580" bIns="34290" rtlCol="0" anchor="t">
            <a:spAutoFit/>
          </a:bodyPr>
          <a:lstStyle/>
          <a:p>
            <a:pPr algn="ctr" defTabSz="685800">
              <a:buClr>
                <a:srgbClr val="002060"/>
              </a:buClr>
              <a:defRPr/>
            </a:pPr>
            <a:r>
              <a:rPr lang="en-US" sz="1200" kern="1200">
                <a:solidFill>
                  <a:srgbClr val="1DB9B2"/>
                </a:solidFill>
                <a:latin typeface="Futura Medium" panose="020B0602020204020303"/>
                <a:ea typeface="+mn-ea"/>
                <a:cs typeface="+mn-cs"/>
              </a:rPr>
              <a:t>LEO</a:t>
            </a:r>
            <a:endParaRPr lang="en-US" sz="1200" kern="1200">
              <a:solidFill>
                <a:srgbClr val="1DB9B2"/>
              </a:solidFill>
              <a:latin typeface="Futura Medium" panose="020B0602020204020303"/>
              <a:ea typeface="+mn-ea"/>
              <a:cs typeface="Calibri"/>
            </a:endParaRPr>
          </a:p>
        </p:txBody>
      </p:sp>
    </p:spTree>
    <p:extLst>
      <p:ext uri="{BB962C8B-B14F-4D97-AF65-F5344CB8AC3E}">
        <p14:creationId xmlns:p14="http://schemas.microsoft.com/office/powerpoint/2010/main" val="1708561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
            <a:extLst>
              <a:ext uri="{FF2B5EF4-FFF2-40B4-BE49-F238E27FC236}">
                <a16:creationId xmlns:a16="http://schemas.microsoft.com/office/drawing/2014/main" id="{7D44D357-0F53-4ADC-846D-E610BBD786F8}"/>
              </a:ext>
            </a:extLst>
          </p:cNvPr>
          <p:cNvSpPr txBox="1"/>
          <p:nvPr/>
        </p:nvSpPr>
        <p:spPr>
          <a:xfrm>
            <a:off x="566368" y="385906"/>
            <a:ext cx="8202077" cy="555935"/>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defTabSz="685800">
              <a:buClrTx/>
              <a:defRPr/>
            </a:pPr>
            <a:r>
              <a:rPr lang="en-US" sz="3000" kern="1200" cap="all">
                <a:solidFill>
                  <a:srgbClr val="2AABA8"/>
                </a:solidFill>
                <a:latin typeface="Futura medium"/>
                <a:ea typeface="Source Sans Pro" panose="020B0503030403020204" pitchFamily="34" charset="0"/>
                <a:cs typeface="Times New Roman" panose="02020603050405020304" pitchFamily="18" charset="0"/>
              </a:rPr>
              <a:t>Phased Rollout</a:t>
            </a:r>
          </a:p>
        </p:txBody>
      </p:sp>
      <p:sp>
        <p:nvSpPr>
          <p:cNvPr id="69" name="TextBox 68">
            <a:extLst>
              <a:ext uri="{FF2B5EF4-FFF2-40B4-BE49-F238E27FC236}">
                <a16:creationId xmlns:a16="http://schemas.microsoft.com/office/drawing/2014/main" id="{FBB10104-C589-4ABF-87AD-10F7ED5F7BC1}"/>
              </a:ext>
            </a:extLst>
          </p:cNvPr>
          <p:cNvSpPr txBox="1"/>
          <p:nvPr/>
        </p:nvSpPr>
        <p:spPr>
          <a:xfrm>
            <a:off x="3104129" y="1422729"/>
            <a:ext cx="1292473" cy="300082"/>
          </a:xfrm>
          <a:prstGeom prst="rect">
            <a:avLst/>
          </a:prstGeom>
          <a:noFill/>
        </p:spPr>
        <p:txBody>
          <a:bodyPr wrap="square" rtlCol="0">
            <a:spAutoFit/>
          </a:bodyPr>
          <a:lstStyle/>
          <a:p>
            <a:pPr algn="ctr" defTabSz="685800">
              <a:buClrTx/>
              <a:defRPr/>
            </a:pPr>
            <a:r>
              <a:rPr lang="en-US" sz="1350" kern="1200">
                <a:solidFill>
                  <a:prstClr val="black"/>
                </a:solidFill>
                <a:latin typeface="Futura medium" panose="020B0602020204020303"/>
              </a:rPr>
              <a:t>Phase 1</a:t>
            </a:r>
          </a:p>
        </p:txBody>
      </p:sp>
      <p:sp>
        <p:nvSpPr>
          <p:cNvPr id="70" name="TextBox 69">
            <a:extLst>
              <a:ext uri="{FF2B5EF4-FFF2-40B4-BE49-F238E27FC236}">
                <a16:creationId xmlns:a16="http://schemas.microsoft.com/office/drawing/2014/main" id="{9DD31337-38B5-4E2B-9AC1-C289623C9EC8}"/>
              </a:ext>
            </a:extLst>
          </p:cNvPr>
          <p:cNvSpPr txBox="1"/>
          <p:nvPr/>
        </p:nvSpPr>
        <p:spPr>
          <a:xfrm>
            <a:off x="5236703" y="1421049"/>
            <a:ext cx="1161730" cy="300082"/>
          </a:xfrm>
          <a:prstGeom prst="rect">
            <a:avLst/>
          </a:prstGeom>
          <a:noFill/>
        </p:spPr>
        <p:txBody>
          <a:bodyPr wrap="square" rtlCol="0">
            <a:spAutoFit/>
          </a:bodyPr>
          <a:lstStyle/>
          <a:p>
            <a:pPr algn="ctr" defTabSz="685800">
              <a:buClrTx/>
              <a:defRPr/>
            </a:pPr>
            <a:r>
              <a:rPr lang="en-US" sz="1350" kern="1200">
                <a:solidFill>
                  <a:prstClr val="black"/>
                </a:solidFill>
                <a:latin typeface="Futura medium" panose="020B0602020204020303"/>
              </a:rPr>
              <a:t>Phase 2</a:t>
            </a:r>
          </a:p>
        </p:txBody>
      </p:sp>
      <p:sp>
        <p:nvSpPr>
          <p:cNvPr id="73" name="TextBox 72">
            <a:extLst>
              <a:ext uri="{FF2B5EF4-FFF2-40B4-BE49-F238E27FC236}">
                <a16:creationId xmlns:a16="http://schemas.microsoft.com/office/drawing/2014/main" id="{AA40483B-0653-4E97-AE45-266D9346B5D7}"/>
              </a:ext>
            </a:extLst>
          </p:cNvPr>
          <p:cNvSpPr txBox="1"/>
          <p:nvPr/>
        </p:nvSpPr>
        <p:spPr>
          <a:xfrm>
            <a:off x="7223462" y="1421049"/>
            <a:ext cx="1515906" cy="300082"/>
          </a:xfrm>
          <a:prstGeom prst="rect">
            <a:avLst/>
          </a:prstGeom>
          <a:noFill/>
        </p:spPr>
        <p:txBody>
          <a:bodyPr wrap="square" rtlCol="0">
            <a:spAutoFit/>
          </a:bodyPr>
          <a:lstStyle/>
          <a:p>
            <a:pPr algn="ctr" defTabSz="685800">
              <a:buClrTx/>
              <a:defRPr/>
            </a:pPr>
            <a:r>
              <a:rPr lang="en-US" sz="1350" kern="1200">
                <a:solidFill>
                  <a:prstClr val="black"/>
                </a:solidFill>
                <a:latin typeface="Futura medium" panose="020B0602020204020303"/>
              </a:rPr>
              <a:t>Phase 3</a:t>
            </a:r>
          </a:p>
        </p:txBody>
      </p:sp>
      <p:graphicFrame>
        <p:nvGraphicFramePr>
          <p:cNvPr id="77" name="Table 77">
            <a:extLst>
              <a:ext uri="{FF2B5EF4-FFF2-40B4-BE49-F238E27FC236}">
                <a16:creationId xmlns:a16="http://schemas.microsoft.com/office/drawing/2014/main" id="{CB766A1E-244B-419A-813C-2D52AC437630}"/>
              </a:ext>
            </a:extLst>
          </p:cNvPr>
          <p:cNvGraphicFramePr>
            <a:graphicFrameLocks noGrp="1"/>
          </p:cNvGraphicFramePr>
          <p:nvPr>
            <p:extLst>
              <p:ext uri="{D42A27DB-BD31-4B8C-83A1-F6EECF244321}">
                <p14:modId xmlns:p14="http://schemas.microsoft.com/office/powerpoint/2010/main" val="3307195486"/>
              </p:ext>
            </p:extLst>
          </p:nvPr>
        </p:nvGraphicFramePr>
        <p:xfrm>
          <a:off x="319522" y="2997360"/>
          <a:ext cx="8528091" cy="1234440"/>
        </p:xfrm>
        <a:graphic>
          <a:graphicData uri="http://schemas.openxmlformats.org/drawingml/2006/table">
            <a:tbl>
              <a:tblPr bandRow="1">
                <a:tableStyleId>{5C22544A-7EE6-4342-B048-85BDC9FD1C3A}</a:tableStyleId>
              </a:tblPr>
              <a:tblGrid>
                <a:gridCol w="2502030">
                  <a:extLst>
                    <a:ext uri="{9D8B030D-6E8A-4147-A177-3AD203B41FA5}">
                      <a16:colId xmlns:a16="http://schemas.microsoft.com/office/drawing/2014/main" val="3111745945"/>
                    </a:ext>
                  </a:extLst>
                </a:gridCol>
                <a:gridCol w="1900881">
                  <a:extLst>
                    <a:ext uri="{9D8B030D-6E8A-4147-A177-3AD203B41FA5}">
                      <a16:colId xmlns:a16="http://schemas.microsoft.com/office/drawing/2014/main" val="3098056461"/>
                    </a:ext>
                  </a:extLst>
                </a:gridCol>
                <a:gridCol w="2245318">
                  <a:extLst>
                    <a:ext uri="{9D8B030D-6E8A-4147-A177-3AD203B41FA5}">
                      <a16:colId xmlns:a16="http://schemas.microsoft.com/office/drawing/2014/main" val="245218984"/>
                    </a:ext>
                  </a:extLst>
                </a:gridCol>
                <a:gridCol w="1879862">
                  <a:extLst>
                    <a:ext uri="{9D8B030D-6E8A-4147-A177-3AD203B41FA5}">
                      <a16:colId xmlns:a16="http://schemas.microsoft.com/office/drawing/2014/main" val="575507181"/>
                    </a:ext>
                  </a:extLst>
                </a:gridCol>
              </a:tblGrid>
              <a:tr h="685800">
                <a:tc>
                  <a:txBody>
                    <a:bodyPr/>
                    <a:lstStyle/>
                    <a:p>
                      <a:pPr marL="285750" indent="-285750">
                        <a:buFont typeface="Arial" panose="020B0604020202020204" pitchFamily="34" charset="0"/>
                        <a:buChar char="•"/>
                      </a:pPr>
                      <a:r>
                        <a:rPr lang="en-US" sz="1400" b="0">
                          <a:latin typeface="Futura medium" panose="020B0602020204020303"/>
                        </a:rPr>
                        <a:t>Timing Users</a:t>
                      </a:r>
                    </a:p>
                    <a:p>
                      <a:pPr marL="285750" indent="-285750">
                        <a:buFont typeface="Arial" panose="020B0604020202020204" pitchFamily="34" charset="0"/>
                        <a:buChar char="•"/>
                      </a:pPr>
                      <a:r>
                        <a:rPr lang="en-US" sz="1400" b="0">
                          <a:latin typeface="Futura medium" panose="020B0602020204020303"/>
                        </a:rPr>
                        <a:t>Corrections for Dynamic Users</a:t>
                      </a:r>
                    </a:p>
                  </a:txBody>
                  <a:tcPr marL="68580" marR="68580" marT="34290" marB="34290" anchor="ctr">
                    <a:lnL w="12700" cmpd="sng">
                      <a:noFill/>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BD7D4">
                        <a:alpha val="25000"/>
                      </a:srgbClr>
                    </a:solidFill>
                  </a:tcPr>
                </a:tc>
                <a:tc>
                  <a:txBody>
                    <a:bodyPr/>
                    <a:lstStyle/>
                    <a:p>
                      <a:pPr algn="ctr"/>
                      <a:r>
                        <a:rPr lang="en-US" sz="1400">
                          <a:latin typeface="Futura medium" panose="020B0602020204020303"/>
                        </a:rPr>
                        <a:t>&gt;99% Availability </a:t>
                      </a:r>
                    </a:p>
                    <a:p>
                      <a:pPr algn="ctr"/>
                      <a:r>
                        <a:rPr lang="en-US" sz="1400">
                          <a:latin typeface="Futura medium" panose="020B0602020204020303"/>
                        </a:rPr>
                        <a:t>Mid-Latitudes</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BD7D4">
                        <a:alpha val="25000"/>
                      </a:srgbClr>
                    </a:solidFill>
                  </a:tcPr>
                </a:tc>
                <a:tc>
                  <a:txBody>
                    <a:bodyPr/>
                    <a:lstStyle/>
                    <a:p>
                      <a:pPr algn="ctr"/>
                      <a:r>
                        <a:rPr lang="en-US" sz="1400">
                          <a:latin typeface="Futura medium" panose="020B0602020204020303"/>
                        </a:rPr>
                        <a:t>&gt;99% Global</a:t>
                      </a:r>
                    </a:p>
                    <a:p>
                      <a:pPr algn="ctr"/>
                      <a:r>
                        <a:rPr lang="en-US" sz="1400">
                          <a:latin typeface="Futura medium" panose="020B0602020204020303"/>
                        </a:rPr>
                        <a:t>100% Mid Lat</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BD7D4">
                        <a:alpha val="25000"/>
                      </a:srgbClr>
                    </a:solidFill>
                  </a:tcPr>
                </a:tc>
                <a:tc>
                  <a:txBody>
                    <a:bodyPr/>
                    <a:lstStyle/>
                    <a:p>
                      <a:pPr algn="ctr"/>
                      <a:r>
                        <a:rPr lang="en-US" sz="1400">
                          <a:latin typeface="Futura medium" panose="020B0602020204020303"/>
                        </a:rPr>
                        <a:t>100% Global </a:t>
                      </a:r>
                    </a:p>
                    <a:p>
                      <a:pPr algn="ctr"/>
                      <a:r>
                        <a:rPr lang="en-US" sz="1400">
                          <a:latin typeface="Futura medium" panose="020B0602020204020303"/>
                        </a:rPr>
                        <a:t>Coverage</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5BD7D4">
                        <a:alpha val="25000"/>
                      </a:srgbClr>
                    </a:solidFill>
                  </a:tcPr>
                </a:tc>
                <a:extLst>
                  <a:ext uri="{0D108BD9-81ED-4DB2-BD59-A6C34878D82A}">
                    <a16:rowId xmlns:a16="http://schemas.microsoft.com/office/drawing/2014/main" val="3846795619"/>
                  </a:ext>
                </a:extLst>
              </a:tr>
              <a:tr h="525780">
                <a:tc>
                  <a:txBody>
                    <a:bodyPr/>
                    <a:lstStyle/>
                    <a:p>
                      <a:pPr marL="285750" indent="-285750">
                        <a:buFont typeface="Arial" panose="020B0604020202020204" pitchFamily="34" charset="0"/>
                        <a:buChar char="•"/>
                      </a:pPr>
                      <a:r>
                        <a:rPr lang="en-US" sz="1400" b="0">
                          <a:latin typeface="Futura medium" panose="020B0602020204020303"/>
                        </a:rPr>
                        <a:t>Dynamic Users</a:t>
                      </a:r>
                    </a:p>
                  </a:txBody>
                  <a:tcPr marL="68580" marR="68580" marT="34290" marB="34290"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AABA8">
                        <a:alpha val="85000"/>
                      </a:srgbClr>
                    </a:solidFill>
                  </a:tcPr>
                </a:tc>
                <a:tc>
                  <a:txBody>
                    <a:bodyPr/>
                    <a:lstStyle/>
                    <a:p>
                      <a:pPr algn="ctr"/>
                      <a:r>
                        <a:rPr lang="en-US" sz="1400">
                          <a:latin typeface="Futura medium" panose="020B0602020204020303"/>
                        </a:rPr>
                        <a:t>-</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AABA8">
                        <a:alpha val="85000"/>
                      </a:srgbClr>
                    </a:solidFill>
                  </a:tcPr>
                </a:tc>
                <a:tc>
                  <a:txBody>
                    <a:bodyPr/>
                    <a:lstStyle/>
                    <a:p>
                      <a:pPr algn="ctr"/>
                      <a:r>
                        <a:rPr lang="en-US" sz="1400">
                          <a:latin typeface="Futura medium" panose="020B0602020204020303"/>
                        </a:rPr>
                        <a:t>&gt;50% Global </a:t>
                      </a:r>
                    </a:p>
                    <a:p>
                      <a:pPr algn="ctr"/>
                      <a:r>
                        <a:rPr lang="en-US" sz="1400">
                          <a:latin typeface="Futura medium" panose="020B0602020204020303"/>
                        </a:rPr>
                        <a:t>Coverage</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AABA8">
                        <a:alpha val="85000"/>
                      </a:srgbClr>
                    </a:solidFill>
                  </a:tcPr>
                </a:tc>
                <a:tc>
                  <a:txBody>
                    <a:bodyPr/>
                    <a:lstStyle/>
                    <a:p>
                      <a:pPr algn="ctr"/>
                      <a:r>
                        <a:rPr lang="en-US" sz="1400">
                          <a:latin typeface="Futura medium" panose="020B0602020204020303"/>
                        </a:rPr>
                        <a:t>100% Global </a:t>
                      </a:r>
                    </a:p>
                    <a:p>
                      <a:pPr algn="ctr"/>
                      <a:r>
                        <a:rPr lang="en-US" sz="1400">
                          <a:latin typeface="Futura medium" panose="020B0602020204020303"/>
                        </a:rPr>
                        <a:t>Coverage</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mpd="sng">
                      <a:noFill/>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AABA8">
                        <a:alpha val="85000"/>
                      </a:srgbClr>
                    </a:solidFill>
                  </a:tcPr>
                </a:tc>
                <a:extLst>
                  <a:ext uri="{0D108BD9-81ED-4DB2-BD59-A6C34878D82A}">
                    <a16:rowId xmlns:a16="http://schemas.microsoft.com/office/drawing/2014/main" val="1583082455"/>
                  </a:ext>
                </a:extLst>
              </a:tr>
            </a:tbl>
          </a:graphicData>
        </a:graphic>
      </p:graphicFrame>
      <p:sp>
        <p:nvSpPr>
          <p:cNvPr id="28" name="Text Box 4">
            <a:extLst>
              <a:ext uri="{FF2B5EF4-FFF2-40B4-BE49-F238E27FC236}">
                <a16:creationId xmlns:a16="http://schemas.microsoft.com/office/drawing/2014/main" id="{DD9F5F08-83B3-4690-92C6-D7A64747D6E1}"/>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buClrTx/>
              <a:defRPr/>
            </a:pPr>
            <a:fld id="{0FAD01F5-D4E3-4B60-9009-9A5EFCF62513}" type="slidenum">
              <a:rPr lang="en-US" sz="2100" kern="1200">
                <a:solidFill>
                  <a:srgbClr val="2AABA8"/>
                </a:solidFill>
                <a:latin typeface="Futura medium"/>
                <a:ea typeface="Calibri" panose="020F0502020204030204" pitchFamily="34" charset="0"/>
                <a:cs typeface="Times New Roman" panose="02020603050405020304" pitchFamily="18" charset="0"/>
              </a:rPr>
              <a:pPr algn="r" defTabSz="685800">
                <a:lnSpc>
                  <a:spcPct val="107000"/>
                </a:lnSpc>
                <a:spcAft>
                  <a:spcPts val="600"/>
                </a:spcAft>
                <a:buClrTx/>
                <a:defRPr/>
              </a:pPr>
              <a:t>21</a:t>
            </a:fld>
            <a:endParaRPr lang="en-US" sz="2100" kern="1200">
              <a:solidFill>
                <a:srgbClr val="2AABA8"/>
              </a:solidFill>
              <a:latin typeface="Futura medium"/>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D3BB48C1-A536-4FE5-A447-BD97CC6A9F23}"/>
              </a:ext>
            </a:extLst>
          </p:cNvPr>
          <p:cNvGrpSpPr/>
          <p:nvPr/>
        </p:nvGrpSpPr>
        <p:grpSpPr>
          <a:xfrm>
            <a:off x="2880379" y="1725162"/>
            <a:ext cx="1739975" cy="888427"/>
            <a:chOff x="3840504" y="2300215"/>
            <a:chExt cx="2319967" cy="1184569"/>
          </a:xfrm>
        </p:grpSpPr>
        <p:pic>
          <p:nvPicPr>
            <p:cNvPr id="1026" name="Picture 2" descr="6.4.4 Robinson Projection (-Jn -JN)">
              <a:extLst>
                <a:ext uri="{FF2B5EF4-FFF2-40B4-BE49-F238E27FC236}">
                  <a16:creationId xmlns:a16="http://schemas.microsoft.com/office/drawing/2014/main" id="{649E2033-A790-4F79-9FED-8FF65089D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504" y="2300215"/>
              <a:ext cx="2319967" cy="1184569"/>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2ACAD31B-AFF3-45AF-AB64-56209500646B}"/>
                </a:ext>
              </a:extLst>
            </p:cNvPr>
            <p:cNvSpPr/>
            <p:nvPr/>
          </p:nvSpPr>
          <p:spPr>
            <a:xfrm>
              <a:off x="3842486" y="2456526"/>
              <a:ext cx="2312193" cy="864394"/>
            </a:xfrm>
            <a:custGeom>
              <a:avLst/>
              <a:gdLst>
                <a:gd name="connsiteX0" fmla="*/ 238125 w 2312193"/>
                <a:gd name="connsiteY0" fmla="*/ 0 h 864394"/>
                <a:gd name="connsiteX1" fmla="*/ 178593 w 2312193"/>
                <a:gd name="connsiteY1" fmla="*/ 45244 h 864394"/>
                <a:gd name="connsiteX2" fmla="*/ 121443 w 2312193"/>
                <a:gd name="connsiteY2" fmla="*/ 111919 h 864394"/>
                <a:gd name="connsiteX3" fmla="*/ 83343 w 2312193"/>
                <a:gd name="connsiteY3" fmla="*/ 152400 h 864394"/>
                <a:gd name="connsiteX4" fmla="*/ 45243 w 2312193"/>
                <a:gd name="connsiteY4" fmla="*/ 219075 h 864394"/>
                <a:gd name="connsiteX5" fmla="*/ 23812 w 2312193"/>
                <a:gd name="connsiteY5" fmla="*/ 280987 h 864394"/>
                <a:gd name="connsiteX6" fmla="*/ 11906 w 2312193"/>
                <a:gd name="connsiteY6" fmla="*/ 323850 h 864394"/>
                <a:gd name="connsiteX7" fmla="*/ 2381 w 2312193"/>
                <a:gd name="connsiteY7" fmla="*/ 381000 h 864394"/>
                <a:gd name="connsiteX8" fmla="*/ 2381 w 2312193"/>
                <a:gd name="connsiteY8" fmla="*/ 438150 h 864394"/>
                <a:gd name="connsiteX9" fmla="*/ 0 w 2312193"/>
                <a:gd name="connsiteY9" fmla="*/ 500062 h 864394"/>
                <a:gd name="connsiteX10" fmla="*/ 14287 w 2312193"/>
                <a:gd name="connsiteY10" fmla="*/ 540544 h 864394"/>
                <a:gd name="connsiteX11" fmla="*/ 26193 w 2312193"/>
                <a:gd name="connsiteY11" fmla="*/ 600075 h 864394"/>
                <a:gd name="connsiteX12" fmla="*/ 50006 w 2312193"/>
                <a:gd name="connsiteY12" fmla="*/ 654844 h 864394"/>
                <a:gd name="connsiteX13" fmla="*/ 71437 w 2312193"/>
                <a:gd name="connsiteY13" fmla="*/ 702469 h 864394"/>
                <a:gd name="connsiteX14" fmla="*/ 123825 w 2312193"/>
                <a:gd name="connsiteY14" fmla="*/ 762000 h 864394"/>
                <a:gd name="connsiteX15" fmla="*/ 178593 w 2312193"/>
                <a:gd name="connsiteY15" fmla="*/ 821531 h 864394"/>
                <a:gd name="connsiteX16" fmla="*/ 235743 w 2312193"/>
                <a:gd name="connsiteY16" fmla="*/ 864394 h 864394"/>
                <a:gd name="connsiteX17" fmla="*/ 2085975 w 2312193"/>
                <a:gd name="connsiteY17" fmla="*/ 862012 h 864394"/>
                <a:gd name="connsiteX18" fmla="*/ 2147887 w 2312193"/>
                <a:gd name="connsiteY18" fmla="*/ 816769 h 864394"/>
                <a:gd name="connsiteX19" fmla="*/ 2190750 w 2312193"/>
                <a:gd name="connsiteY19" fmla="*/ 764381 h 864394"/>
                <a:gd name="connsiteX20" fmla="*/ 2233612 w 2312193"/>
                <a:gd name="connsiteY20" fmla="*/ 709612 h 864394"/>
                <a:gd name="connsiteX21" fmla="*/ 2266950 w 2312193"/>
                <a:gd name="connsiteY21" fmla="*/ 654844 h 864394"/>
                <a:gd name="connsiteX22" fmla="*/ 2290762 w 2312193"/>
                <a:gd name="connsiteY22" fmla="*/ 600075 h 864394"/>
                <a:gd name="connsiteX23" fmla="*/ 2302668 w 2312193"/>
                <a:gd name="connsiteY23" fmla="*/ 542925 h 864394"/>
                <a:gd name="connsiteX24" fmla="*/ 2309812 w 2312193"/>
                <a:gd name="connsiteY24" fmla="*/ 485775 h 864394"/>
                <a:gd name="connsiteX25" fmla="*/ 2312193 w 2312193"/>
                <a:gd name="connsiteY25" fmla="*/ 438150 h 864394"/>
                <a:gd name="connsiteX26" fmla="*/ 2307431 w 2312193"/>
                <a:gd name="connsiteY26" fmla="*/ 376237 h 864394"/>
                <a:gd name="connsiteX27" fmla="*/ 2302668 w 2312193"/>
                <a:gd name="connsiteY27" fmla="*/ 323850 h 864394"/>
                <a:gd name="connsiteX28" fmla="*/ 2286000 w 2312193"/>
                <a:gd name="connsiteY28" fmla="*/ 271462 h 864394"/>
                <a:gd name="connsiteX29" fmla="*/ 2264568 w 2312193"/>
                <a:gd name="connsiteY29" fmla="*/ 216694 h 864394"/>
                <a:gd name="connsiteX30" fmla="*/ 2231231 w 2312193"/>
                <a:gd name="connsiteY30" fmla="*/ 159544 h 864394"/>
                <a:gd name="connsiteX31" fmla="*/ 2195512 w 2312193"/>
                <a:gd name="connsiteY31" fmla="*/ 109537 h 864394"/>
                <a:gd name="connsiteX32" fmla="*/ 2131218 w 2312193"/>
                <a:gd name="connsiteY32" fmla="*/ 47625 h 864394"/>
                <a:gd name="connsiteX33" fmla="*/ 2074068 w 2312193"/>
                <a:gd name="connsiteY33" fmla="*/ 2381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12193" h="864394">
                  <a:moveTo>
                    <a:pt x="238125" y="0"/>
                  </a:moveTo>
                  <a:lnTo>
                    <a:pt x="178593" y="45244"/>
                  </a:lnTo>
                  <a:lnTo>
                    <a:pt x="121443" y="111919"/>
                  </a:lnTo>
                  <a:lnTo>
                    <a:pt x="83343" y="152400"/>
                  </a:lnTo>
                  <a:lnTo>
                    <a:pt x="45243" y="219075"/>
                  </a:lnTo>
                  <a:lnTo>
                    <a:pt x="23812" y="280987"/>
                  </a:lnTo>
                  <a:lnTo>
                    <a:pt x="11906" y="323850"/>
                  </a:lnTo>
                  <a:lnTo>
                    <a:pt x="2381" y="381000"/>
                  </a:lnTo>
                  <a:lnTo>
                    <a:pt x="2381" y="438150"/>
                  </a:lnTo>
                  <a:cubicBezTo>
                    <a:pt x="1587" y="458787"/>
                    <a:pt x="794" y="479425"/>
                    <a:pt x="0" y="500062"/>
                  </a:cubicBezTo>
                  <a:lnTo>
                    <a:pt x="14287" y="540544"/>
                  </a:lnTo>
                  <a:lnTo>
                    <a:pt x="26193" y="600075"/>
                  </a:lnTo>
                  <a:lnTo>
                    <a:pt x="50006" y="654844"/>
                  </a:lnTo>
                  <a:lnTo>
                    <a:pt x="71437" y="702469"/>
                  </a:lnTo>
                  <a:lnTo>
                    <a:pt x="123825" y="762000"/>
                  </a:lnTo>
                  <a:lnTo>
                    <a:pt x="178593" y="821531"/>
                  </a:lnTo>
                  <a:lnTo>
                    <a:pt x="235743" y="864394"/>
                  </a:lnTo>
                  <a:lnTo>
                    <a:pt x="2085975" y="862012"/>
                  </a:lnTo>
                  <a:lnTo>
                    <a:pt x="2147887" y="816769"/>
                  </a:lnTo>
                  <a:lnTo>
                    <a:pt x="2190750" y="764381"/>
                  </a:lnTo>
                  <a:lnTo>
                    <a:pt x="2233612" y="709612"/>
                  </a:lnTo>
                  <a:lnTo>
                    <a:pt x="2266950" y="654844"/>
                  </a:lnTo>
                  <a:lnTo>
                    <a:pt x="2290762" y="600075"/>
                  </a:lnTo>
                  <a:lnTo>
                    <a:pt x="2302668" y="542925"/>
                  </a:lnTo>
                  <a:lnTo>
                    <a:pt x="2309812" y="485775"/>
                  </a:lnTo>
                  <a:lnTo>
                    <a:pt x="2312193" y="438150"/>
                  </a:lnTo>
                  <a:lnTo>
                    <a:pt x="2307431" y="376237"/>
                  </a:lnTo>
                  <a:lnTo>
                    <a:pt x="2302668" y="323850"/>
                  </a:lnTo>
                  <a:lnTo>
                    <a:pt x="2286000" y="271462"/>
                  </a:lnTo>
                  <a:lnTo>
                    <a:pt x="2264568" y="216694"/>
                  </a:lnTo>
                  <a:lnTo>
                    <a:pt x="2231231" y="159544"/>
                  </a:lnTo>
                  <a:lnTo>
                    <a:pt x="2195512" y="109537"/>
                  </a:lnTo>
                  <a:lnTo>
                    <a:pt x="2131218" y="47625"/>
                  </a:lnTo>
                  <a:lnTo>
                    <a:pt x="2074068" y="2381"/>
                  </a:lnTo>
                </a:path>
              </a:pathLst>
            </a:custGeom>
            <a:solidFill>
              <a:srgbClr val="5BD7D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Futura medium" panose="020B0602020204020303"/>
              </a:endParaRPr>
            </a:p>
          </p:txBody>
        </p:sp>
      </p:grpSp>
      <p:grpSp>
        <p:nvGrpSpPr>
          <p:cNvPr id="9" name="Group 8">
            <a:extLst>
              <a:ext uri="{FF2B5EF4-FFF2-40B4-BE49-F238E27FC236}">
                <a16:creationId xmlns:a16="http://schemas.microsoft.com/office/drawing/2014/main" id="{C37CCDC8-2319-425E-9FDC-1F0EDC56CDB1}"/>
              </a:ext>
            </a:extLst>
          </p:cNvPr>
          <p:cNvGrpSpPr/>
          <p:nvPr/>
        </p:nvGrpSpPr>
        <p:grpSpPr>
          <a:xfrm>
            <a:off x="7111427" y="1748149"/>
            <a:ext cx="1740012" cy="888427"/>
            <a:chOff x="9481903" y="2330865"/>
            <a:chExt cx="2320016" cy="1184569"/>
          </a:xfrm>
        </p:grpSpPr>
        <p:pic>
          <p:nvPicPr>
            <p:cNvPr id="36" name="Picture 2" descr="6.4.4 Robinson Projection (-Jn -JN)">
              <a:extLst>
                <a:ext uri="{FF2B5EF4-FFF2-40B4-BE49-F238E27FC236}">
                  <a16:creationId xmlns:a16="http://schemas.microsoft.com/office/drawing/2014/main" id="{8766A085-F322-477B-A0A2-94F781249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03" y="2330865"/>
              <a:ext cx="2319967" cy="1184569"/>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3C0AF46B-2B32-428A-887B-F2125D4D8DA9}"/>
                </a:ext>
              </a:extLst>
            </p:cNvPr>
            <p:cNvSpPr/>
            <p:nvPr/>
          </p:nvSpPr>
          <p:spPr>
            <a:xfrm>
              <a:off x="9489726" y="2334980"/>
              <a:ext cx="2312193" cy="1171575"/>
            </a:xfrm>
            <a:custGeom>
              <a:avLst/>
              <a:gdLst>
                <a:gd name="connsiteX0" fmla="*/ 535781 w 2312193"/>
                <a:gd name="connsiteY0" fmla="*/ 0 h 1171575"/>
                <a:gd name="connsiteX1" fmla="*/ 452437 w 2312193"/>
                <a:gd name="connsiteY1" fmla="*/ 30956 h 1171575"/>
                <a:gd name="connsiteX2" fmla="*/ 376237 w 2312193"/>
                <a:gd name="connsiteY2" fmla="*/ 66675 h 1171575"/>
                <a:gd name="connsiteX3" fmla="*/ 304800 w 2312193"/>
                <a:gd name="connsiteY3" fmla="*/ 107156 h 1171575"/>
                <a:gd name="connsiteX4" fmla="*/ 240506 w 2312193"/>
                <a:gd name="connsiteY4" fmla="*/ 157162 h 1171575"/>
                <a:gd name="connsiteX5" fmla="*/ 171450 w 2312193"/>
                <a:gd name="connsiteY5" fmla="*/ 209550 h 1171575"/>
                <a:gd name="connsiteX6" fmla="*/ 123825 w 2312193"/>
                <a:gd name="connsiteY6" fmla="*/ 261937 h 1171575"/>
                <a:gd name="connsiteX7" fmla="*/ 78581 w 2312193"/>
                <a:gd name="connsiteY7" fmla="*/ 316706 h 1171575"/>
                <a:gd name="connsiteX8" fmla="*/ 50006 w 2312193"/>
                <a:gd name="connsiteY8" fmla="*/ 369094 h 1171575"/>
                <a:gd name="connsiteX9" fmla="*/ 26193 w 2312193"/>
                <a:gd name="connsiteY9" fmla="*/ 421481 h 1171575"/>
                <a:gd name="connsiteX10" fmla="*/ 14287 w 2312193"/>
                <a:gd name="connsiteY10" fmla="*/ 476250 h 1171575"/>
                <a:gd name="connsiteX11" fmla="*/ 2381 w 2312193"/>
                <a:gd name="connsiteY11" fmla="*/ 535781 h 1171575"/>
                <a:gd name="connsiteX12" fmla="*/ 0 w 2312193"/>
                <a:gd name="connsiteY12" fmla="*/ 647700 h 1171575"/>
                <a:gd name="connsiteX13" fmla="*/ 14287 w 2312193"/>
                <a:gd name="connsiteY13" fmla="*/ 697706 h 1171575"/>
                <a:gd name="connsiteX14" fmla="*/ 28575 w 2312193"/>
                <a:gd name="connsiteY14" fmla="*/ 769144 h 1171575"/>
                <a:gd name="connsiteX15" fmla="*/ 47625 w 2312193"/>
                <a:gd name="connsiteY15" fmla="*/ 807244 h 1171575"/>
                <a:gd name="connsiteX16" fmla="*/ 80962 w 2312193"/>
                <a:gd name="connsiteY16" fmla="*/ 866775 h 1171575"/>
                <a:gd name="connsiteX17" fmla="*/ 119062 w 2312193"/>
                <a:gd name="connsiteY17" fmla="*/ 914400 h 1171575"/>
                <a:gd name="connsiteX18" fmla="*/ 176212 w 2312193"/>
                <a:gd name="connsiteY18" fmla="*/ 973931 h 1171575"/>
                <a:gd name="connsiteX19" fmla="*/ 228600 w 2312193"/>
                <a:gd name="connsiteY19" fmla="*/ 1016794 h 1171575"/>
                <a:gd name="connsiteX20" fmla="*/ 316706 w 2312193"/>
                <a:gd name="connsiteY20" fmla="*/ 1073944 h 1171575"/>
                <a:gd name="connsiteX21" fmla="*/ 383381 w 2312193"/>
                <a:gd name="connsiteY21" fmla="*/ 1112044 h 1171575"/>
                <a:gd name="connsiteX22" fmla="*/ 454818 w 2312193"/>
                <a:gd name="connsiteY22" fmla="*/ 1145381 h 1171575"/>
                <a:gd name="connsiteX23" fmla="*/ 528637 w 2312193"/>
                <a:gd name="connsiteY23" fmla="*/ 1169194 h 1171575"/>
                <a:gd name="connsiteX24" fmla="*/ 1776412 w 2312193"/>
                <a:gd name="connsiteY24" fmla="*/ 1171575 h 1171575"/>
                <a:gd name="connsiteX25" fmla="*/ 1850231 w 2312193"/>
                <a:gd name="connsiteY25" fmla="*/ 1150144 h 1171575"/>
                <a:gd name="connsiteX26" fmla="*/ 1935956 w 2312193"/>
                <a:gd name="connsiteY26" fmla="*/ 1112044 h 1171575"/>
                <a:gd name="connsiteX27" fmla="*/ 2005012 w 2312193"/>
                <a:gd name="connsiteY27" fmla="*/ 1071562 h 1171575"/>
                <a:gd name="connsiteX28" fmla="*/ 2081212 w 2312193"/>
                <a:gd name="connsiteY28" fmla="*/ 1016794 h 1171575"/>
                <a:gd name="connsiteX29" fmla="*/ 2143125 w 2312193"/>
                <a:gd name="connsiteY29" fmla="*/ 966787 h 1171575"/>
                <a:gd name="connsiteX30" fmla="*/ 2188368 w 2312193"/>
                <a:gd name="connsiteY30" fmla="*/ 916781 h 1171575"/>
                <a:gd name="connsiteX31" fmla="*/ 2231231 w 2312193"/>
                <a:gd name="connsiteY31" fmla="*/ 864394 h 1171575"/>
                <a:gd name="connsiteX32" fmla="*/ 2266950 w 2312193"/>
                <a:gd name="connsiteY32" fmla="*/ 809625 h 1171575"/>
                <a:gd name="connsiteX33" fmla="*/ 2286000 w 2312193"/>
                <a:gd name="connsiteY33" fmla="*/ 752475 h 1171575"/>
                <a:gd name="connsiteX34" fmla="*/ 2300287 w 2312193"/>
                <a:gd name="connsiteY34" fmla="*/ 695325 h 1171575"/>
                <a:gd name="connsiteX35" fmla="*/ 2312193 w 2312193"/>
                <a:gd name="connsiteY35" fmla="*/ 640556 h 1171575"/>
                <a:gd name="connsiteX36" fmla="*/ 2312193 w 2312193"/>
                <a:gd name="connsiteY36" fmla="*/ 547687 h 1171575"/>
                <a:gd name="connsiteX37" fmla="*/ 2300287 w 2312193"/>
                <a:gd name="connsiteY37" fmla="*/ 473869 h 1171575"/>
                <a:gd name="connsiteX38" fmla="*/ 2288381 w 2312193"/>
                <a:gd name="connsiteY38" fmla="*/ 419100 h 1171575"/>
                <a:gd name="connsiteX39" fmla="*/ 2266950 w 2312193"/>
                <a:gd name="connsiteY39" fmla="*/ 369094 h 1171575"/>
                <a:gd name="connsiteX40" fmla="*/ 2240756 w 2312193"/>
                <a:gd name="connsiteY40" fmla="*/ 321469 h 1171575"/>
                <a:gd name="connsiteX41" fmla="*/ 2195512 w 2312193"/>
                <a:gd name="connsiteY41" fmla="*/ 261937 h 1171575"/>
                <a:gd name="connsiteX42" fmla="*/ 2140743 w 2312193"/>
                <a:gd name="connsiteY42" fmla="*/ 209550 h 1171575"/>
                <a:gd name="connsiteX43" fmla="*/ 2081212 w 2312193"/>
                <a:gd name="connsiteY43" fmla="*/ 157162 h 1171575"/>
                <a:gd name="connsiteX44" fmla="*/ 2028825 w 2312193"/>
                <a:gd name="connsiteY44" fmla="*/ 121444 h 1171575"/>
                <a:gd name="connsiteX45" fmla="*/ 1955006 w 2312193"/>
                <a:gd name="connsiteY45" fmla="*/ 73819 h 1171575"/>
                <a:gd name="connsiteX46" fmla="*/ 1902618 w 2312193"/>
                <a:gd name="connsiteY46" fmla="*/ 45244 h 1171575"/>
                <a:gd name="connsiteX47" fmla="*/ 1845468 w 2312193"/>
                <a:gd name="connsiteY47" fmla="*/ 26194 h 1171575"/>
                <a:gd name="connsiteX48" fmla="*/ 1774031 w 2312193"/>
                <a:gd name="connsiteY48" fmla="*/ 2381 h 1171575"/>
                <a:gd name="connsiteX49" fmla="*/ 535781 w 2312193"/>
                <a:gd name="connsiteY49" fmla="*/ 0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12193" h="1171575">
                  <a:moveTo>
                    <a:pt x="535781" y="0"/>
                  </a:moveTo>
                  <a:lnTo>
                    <a:pt x="452437" y="30956"/>
                  </a:lnTo>
                  <a:lnTo>
                    <a:pt x="376237" y="66675"/>
                  </a:lnTo>
                  <a:lnTo>
                    <a:pt x="304800" y="107156"/>
                  </a:lnTo>
                  <a:lnTo>
                    <a:pt x="240506" y="157162"/>
                  </a:lnTo>
                  <a:lnTo>
                    <a:pt x="171450" y="209550"/>
                  </a:lnTo>
                  <a:lnTo>
                    <a:pt x="123825" y="261937"/>
                  </a:lnTo>
                  <a:lnTo>
                    <a:pt x="78581" y="316706"/>
                  </a:lnTo>
                  <a:lnTo>
                    <a:pt x="50006" y="369094"/>
                  </a:lnTo>
                  <a:lnTo>
                    <a:pt x="26193" y="421481"/>
                  </a:lnTo>
                  <a:lnTo>
                    <a:pt x="14287" y="476250"/>
                  </a:lnTo>
                  <a:lnTo>
                    <a:pt x="2381" y="535781"/>
                  </a:lnTo>
                  <a:cubicBezTo>
                    <a:pt x="1587" y="573087"/>
                    <a:pt x="794" y="610394"/>
                    <a:pt x="0" y="647700"/>
                  </a:cubicBezTo>
                  <a:lnTo>
                    <a:pt x="14287" y="697706"/>
                  </a:lnTo>
                  <a:lnTo>
                    <a:pt x="28575" y="769144"/>
                  </a:lnTo>
                  <a:lnTo>
                    <a:pt x="47625" y="807244"/>
                  </a:lnTo>
                  <a:lnTo>
                    <a:pt x="80962" y="866775"/>
                  </a:lnTo>
                  <a:lnTo>
                    <a:pt x="119062" y="914400"/>
                  </a:lnTo>
                  <a:lnTo>
                    <a:pt x="176212" y="973931"/>
                  </a:lnTo>
                  <a:lnTo>
                    <a:pt x="228600" y="1016794"/>
                  </a:lnTo>
                  <a:lnTo>
                    <a:pt x="316706" y="1073944"/>
                  </a:lnTo>
                  <a:lnTo>
                    <a:pt x="383381" y="1112044"/>
                  </a:lnTo>
                  <a:lnTo>
                    <a:pt x="454818" y="1145381"/>
                  </a:lnTo>
                  <a:lnTo>
                    <a:pt x="528637" y="1169194"/>
                  </a:lnTo>
                  <a:lnTo>
                    <a:pt x="1776412" y="1171575"/>
                  </a:lnTo>
                  <a:lnTo>
                    <a:pt x="1850231" y="1150144"/>
                  </a:lnTo>
                  <a:lnTo>
                    <a:pt x="1935956" y="1112044"/>
                  </a:lnTo>
                  <a:lnTo>
                    <a:pt x="2005012" y="1071562"/>
                  </a:lnTo>
                  <a:lnTo>
                    <a:pt x="2081212" y="1016794"/>
                  </a:lnTo>
                  <a:lnTo>
                    <a:pt x="2143125" y="966787"/>
                  </a:lnTo>
                  <a:lnTo>
                    <a:pt x="2188368" y="916781"/>
                  </a:lnTo>
                  <a:lnTo>
                    <a:pt x="2231231" y="864394"/>
                  </a:lnTo>
                  <a:lnTo>
                    <a:pt x="2266950" y="809625"/>
                  </a:lnTo>
                  <a:lnTo>
                    <a:pt x="2286000" y="752475"/>
                  </a:lnTo>
                  <a:lnTo>
                    <a:pt x="2300287" y="695325"/>
                  </a:lnTo>
                  <a:lnTo>
                    <a:pt x="2312193" y="640556"/>
                  </a:lnTo>
                  <a:lnTo>
                    <a:pt x="2312193" y="547687"/>
                  </a:lnTo>
                  <a:lnTo>
                    <a:pt x="2300287" y="473869"/>
                  </a:lnTo>
                  <a:lnTo>
                    <a:pt x="2288381" y="419100"/>
                  </a:lnTo>
                  <a:lnTo>
                    <a:pt x="2266950" y="369094"/>
                  </a:lnTo>
                  <a:lnTo>
                    <a:pt x="2240756" y="321469"/>
                  </a:lnTo>
                  <a:lnTo>
                    <a:pt x="2195512" y="261937"/>
                  </a:lnTo>
                  <a:lnTo>
                    <a:pt x="2140743" y="209550"/>
                  </a:lnTo>
                  <a:lnTo>
                    <a:pt x="2081212" y="157162"/>
                  </a:lnTo>
                  <a:lnTo>
                    <a:pt x="2028825" y="121444"/>
                  </a:lnTo>
                  <a:lnTo>
                    <a:pt x="1955006" y="73819"/>
                  </a:lnTo>
                  <a:lnTo>
                    <a:pt x="1902618" y="45244"/>
                  </a:lnTo>
                  <a:lnTo>
                    <a:pt x="1845468" y="26194"/>
                  </a:lnTo>
                  <a:lnTo>
                    <a:pt x="1774031" y="2381"/>
                  </a:lnTo>
                  <a:lnTo>
                    <a:pt x="535781" y="0"/>
                  </a:lnTo>
                  <a:close/>
                </a:path>
              </a:pathLst>
            </a:custGeom>
            <a:solidFill>
              <a:srgbClr val="2AABA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Futura medium" panose="020B0602020204020303"/>
              </a:endParaRPr>
            </a:p>
          </p:txBody>
        </p:sp>
      </p:grpSp>
      <p:grpSp>
        <p:nvGrpSpPr>
          <p:cNvPr id="6" name="Group 5">
            <a:extLst>
              <a:ext uri="{FF2B5EF4-FFF2-40B4-BE49-F238E27FC236}">
                <a16:creationId xmlns:a16="http://schemas.microsoft.com/office/drawing/2014/main" id="{216D12A8-64F3-4C6B-BE8C-E2017BEA90C7}"/>
              </a:ext>
            </a:extLst>
          </p:cNvPr>
          <p:cNvGrpSpPr/>
          <p:nvPr/>
        </p:nvGrpSpPr>
        <p:grpSpPr>
          <a:xfrm>
            <a:off x="4971373" y="1748149"/>
            <a:ext cx="1739975" cy="888427"/>
            <a:chOff x="6628497" y="2330865"/>
            <a:chExt cx="2319967" cy="1184569"/>
          </a:xfrm>
        </p:grpSpPr>
        <p:pic>
          <p:nvPicPr>
            <p:cNvPr id="34" name="Picture 2" descr="6.4.4 Robinson Projection (-Jn -JN)">
              <a:extLst>
                <a:ext uri="{FF2B5EF4-FFF2-40B4-BE49-F238E27FC236}">
                  <a16:creationId xmlns:a16="http://schemas.microsoft.com/office/drawing/2014/main" id="{C934FFAD-F8ED-47D3-A0F1-D87ED8E3B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497" y="2330865"/>
              <a:ext cx="2319967" cy="118456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2AF4283-DC05-4688-B6BB-314B83397B3D}"/>
                </a:ext>
              </a:extLst>
            </p:cNvPr>
            <p:cNvGrpSpPr/>
            <p:nvPr/>
          </p:nvGrpSpPr>
          <p:grpSpPr>
            <a:xfrm>
              <a:off x="6631377" y="2336006"/>
              <a:ext cx="2312193" cy="1166452"/>
              <a:chOff x="6631377" y="2336006"/>
              <a:chExt cx="2312193" cy="1166452"/>
            </a:xfrm>
          </p:grpSpPr>
          <p:sp>
            <p:nvSpPr>
              <p:cNvPr id="35" name="Freeform: Shape 34">
                <a:extLst>
                  <a:ext uri="{FF2B5EF4-FFF2-40B4-BE49-F238E27FC236}">
                    <a16:creationId xmlns:a16="http://schemas.microsoft.com/office/drawing/2014/main" id="{C1971E93-4F7A-4D4A-A750-BD54E5A01789}"/>
                  </a:ext>
                </a:extLst>
              </p:cNvPr>
              <p:cNvSpPr/>
              <p:nvPr/>
            </p:nvSpPr>
            <p:spPr>
              <a:xfrm>
                <a:off x="6631377" y="2480931"/>
                <a:ext cx="2312193" cy="864394"/>
              </a:xfrm>
              <a:custGeom>
                <a:avLst/>
                <a:gdLst>
                  <a:gd name="connsiteX0" fmla="*/ 238125 w 2312193"/>
                  <a:gd name="connsiteY0" fmla="*/ 0 h 864394"/>
                  <a:gd name="connsiteX1" fmla="*/ 178593 w 2312193"/>
                  <a:gd name="connsiteY1" fmla="*/ 45244 h 864394"/>
                  <a:gd name="connsiteX2" fmla="*/ 121443 w 2312193"/>
                  <a:gd name="connsiteY2" fmla="*/ 111919 h 864394"/>
                  <a:gd name="connsiteX3" fmla="*/ 83343 w 2312193"/>
                  <a:gd name="connsiteY3" fmla="*/ 152400 h 864394"/>
                  <a:gd name="connsiteX4" fmla="*/ 45243 w 2312193"/>
                  <a:gd name="connsiteY4" fmla="*/ 219075 h 864394"/>
                  <a:gd name="connsiteX5" fmla="*/ 23812 w 2312193"/>
                  <a:gd name="connsiteY5" fmla="*/ 280987 h 864394"/>
                  <a:gd name="connsiteX6" fmla="*/ 11906 w 2312193"/>
                  <a:gd name="connsiteY6" fmla="*/ 323850 h 864394"/>
                  <a:gd name="connsiteX7" fmla="*/ 2381 w 2312193"/>
                  <a:gd name="connsiteY7" fmla="*/ 381000 h 864394"/>
                  <a:gd name="connsiteX8" fmla="*/ 2381 w 2312193"/>
                  <a:gd name="connsiteY8" fmla="*/ 438150 h 864394"/>
                  <a:gd name="connsiteX9" fmla="*/ 0 w 2312193"/>
                  <a:gd name="connsiteY9" fmla="*/ 500062 h 864394"/>
                  <a:gd name="connsiteX10" fmla="*/ 14287 w 2312193"/>
                  <a:gd name="connsiteY10" fmla="*/ 540544 h 864394"/>
                  <a:gd name="connsiteX11" fmla="*/ 26193 w 2312193"/>
                  <a:gd name="connsiteY11" fmla="*/ 600075 h 864394"/>
                  <a:gd name="connsiteX12" fmla="*/ 50006 w 2312193"/>
                  <a:gd name="connsiteY12" fmla="*/ 654844 h 864394"/>
                  <a:gd name="connsiteX13" fmla="*/ 71437 w 2312193"/>
                  <a:gd name="connsiteY13" fmla="*/ 702469 h 864394"/>
                  <a:gd name="connsiteX14" fmla="*/ 123825 w 2312193"/>
                  <a:gd name="connsiteY14" fmla="*/ 762000 h 864394"/>
                  <a:gd name="connsiteX15" fmla="*/ 178593 w 2312193"/>
                  <a:gd name="connsiteY15" fmla="*/ 821531 h 864394"/>
                  <a:gd name="connsiteX16" fmla="*/ 235743 w 2312193"/>
                  <a:gd name="connsiteY16" fmla="*/ 864394 h 864394"/>
                  <a:gd name="connsiteX17" fmla="*/ 2085975 w 2312193"/>
                  <a:gd name="connsiteY17" fmla="*/ 862012 h 864394"/>
                  <a:gd name="connsiteX18" fmla="*/ 2147887 w 2312193"/>
                  <a:gd name="connsiteY18" fmla="*/ 816769 h 864394"/>
                  <a:gd name="connsiteX19" fmla="*/ 2190750 w 2312193"/>
                  <a:gd name="connsiteY19" fmla="*/ 764381 h 864394"/>
                  <a:gd name="connsiteX20" fmla="*/ 2233612 w 2312193"/>
                  <a:gd name="connsiteY20" fmla="*/ 709612 h 864394"/>
                  <a:gd name="connsiteX21" fmla="*/ 2266950 w 2312193"/>
                  <a:gd name="connsiteY21" fmla="*/ 654844 h 864394"/>
                  <a:gd name="connsiteX22" fmla="*/ 2290762 w 2312193"/>
                  <a:gd name="connsiteY22" fmla="*/ 600075 h 864394"/>
                  <a:gd name="connsiteX23" fmla="*/ 2302668 w 2312193"/>
                  <a:gd name="connsiteY23" fmla="*/ 542925 h 864394"/>
                  <a:gd name="connsiteX24" fmla="*/ 2309812 w 2312193"/>
                  <a:gd name="connsiteY24" fmla="*/ 485775 h 864394"/>
                  <a:gd name="connsiteX25" fmla="*/ 2312193 w 2312193"/>
                  <a:gd name="connsiteY25" fmla="*/ 438150 h 864394"/>
                  <a:gd name="connsiteX26" fmla="*/ 2307431 w 2312193"/>
                  <a:gd name="connsiteY26" fmla="*/ 376237 h 864394"/>
                  <a:gd name="connsiteX27" fmla="*/ 2302668 w 2312193"/>
                  <a:gd name="connsiteY27" fmla="*/ 323850 h 864394"/>
                  <a:gd name="connsiteX28" fmla="*/ 2286000 w 2312193"/>
                  <a:gd name="connsiteY28" fmla="*/ 271462 h 864394"/>
                  <a:gd name="connsiteX29" fmla="*/ 2264568 w 2312193"/>
                  <a:gd name="connsiteY29" fmla="*/ 216694 h 864394"/>
                  <a:gd name="connsiteX30" fmla="*/ 2231231 w 2312193"/>
                  <a:gd name="connsiteY30" fmla="*/ 159544 h 864394"/>
                  <a:gd name="connsiteX31" fmla="*/ 2195512 w 2312193"/>
                  <a:gd name="connsiteY31" fmla="*/ 109537 h 864394"/>
                  <a:gd name="connsiteX32" fmla="*/ 2131218 w 2312193"/>
                  <a:gd name="connsiteY32" fmla="*/ 47625 h 864394"/>
                  <a:gd name="connsiteX33" fmla="*/ 2074068 w 2312193"/>
                  <a:gd name="connsiteY33" fmla="*/ 2381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12193" h="864394">
                    <a:moveTo>
                      <a:pt x="238125" y="0"/>
                    </a:moveTo>
                    <a:lnTo>
                      <a:pt x="178593" y="45244"/>
                    </a:lnTo>
                    <a:lnTo>
                      <a:pt x="121443" y="111919"/>
                    </a:lnTo>
                    <a:lnTo>
                      <a:pt x="83343" y="152400"/>
                    </a:lnTo>
                    <a:lnTo>
                      <a:pt x="45243" y="219075"/>
                    </a:lnTo>
                    <a:lnTo>
                      <a:pt x="23812" y="280987"/>
                    </a:lnTo>
                    <a:lnTo>
                      <a:pt x="11906" y="323850"/>
                    </a:lnTo>
                    <a:lnTo>
                      <a:pt x="2381" y="381000"/>
                    </a:lnTo>
                    <a:lnTo>
                      <a:pt x="2381" y="438150"/>
                    </a:lnTo>
                    <a:cubicBezTo>
                      <a:pt x="1587" y="458787"/>
                      <a:pt x="794" y="479425"/>
                      <a:pt x="0" y="500062"/>
                    </a:cubicBezTo>
                    <a:lnTo>
                      <a:pt x="14287" y="540544"/>
                    </a:lnTo>
                    <a:lnTo>
                      <a:pt x="26193" y="600075"/>
                    </a:lnTo>
                    <a:lnTo>
                      <a:pt x="50006" y="654844"/>
                    </a:lnTo>
                    <a:lnTo>
                      <a:pt x="71437" y="702469"/>
                    </a:lnTo>
                    <a:lnTo>
                      <a:pt x="123825" y="762000"/>
                    </a:lnTo>
                    <a:lnTo>
                      <a:pt x="178593" y="821531"/>
                    </a:lnTo>
                    <a:lnTo>
                      <a:pt x="235743" y="864394"/>
                    </a:lnTo>
                    <a:lnTo>
                      <a:pt x="2085975" y="862012"/>
                    </a:lnTo>
                    <a:lnTo>
                      <a:pt x="2147887" y="816769"/>
                    </a:lnTo>
                    <a:lnTo>
                      <a:pt x="2190750" y="764381"/>
                    </a:lnTo>
                    <a:lnTo>
                      <a:pt x="2233612" y="709612"/>
                    </a:lnTo>
                    <a:lnTo>
                      <a:pt x="2266950" y="654844"/>
                    </a:lnTo>
                    <a:lnTo>
                      <a:pt x="2290762" y="600075"/>
                    </a:lnTo>
                    <a:lnTo>
                      <a:pt x="2302668" y="542925"/>
                    </a:lnTo>
                    <a:lnTo>
                      <a:pt x="2309812" y="485775"/>
                    </a:lnTo>
                    <a:lnTo>
                      <a:pt x="2312193" y="438150"/>
                    </a:lnTo>
                    <a:lnTo>
                      <a:pt x="2307431" y="376237"/>
                    </a:lnTo>
                    <a:lnTo>
                      <a:pt x="2302668" y="323850"/>
                    </a:lnTo>
                    <a:lnTo>
                      <a:pt x="2286000" y="271462"/>
                    </a:lnTo>
                    <a:lnTo>
                      <a:pt x="2264568" y="216694"/>
                    </a:lnTo>
                    <a:lnTo>
                      <a:pt x="2231231" y="159544"/>
                    </a:lnTo>
                    <a:lnTo>
                      <a:pt x="2195512" y="109537"/>
                    </a:lnTo>
                    <a:lnTo>
                      <a:pt x="2131218" y="47625"/>
                    </a:lnTo>
                    <a:lnTo>
                      <a:pt x="2074068" y="2381"/>
                    </a:lnTo>
                  </a:path>
                </a:pathLst>
              </a:custGeom>
              <a:solidFill>
                <a:srgbClr val="2AAB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Futura medium" panose="020B0602020204020303"/>
                </a:endParaRPr>
              </a:p>
            </p:txBody>
          </p:sp>
          <p:sp>
            <p:nvSpPr>
              <p:cNvPr id="7" name="Freeform: Shape 6">
                <a:extLst>
                  <a:ext uri="{FF2B5EF4-FFF2-40B4-BE49-F238E27FC236}">
                    <a16:creationId xmlns:a16="http://schemas.microsoft.com/office/drawing/2014/main" id="{3DF1A372-930A-4A01-B7A6-36FB7F911246}"/>
                  </a:ext>
                </a:extLst>
              </p:cNvPr>
              <p:cNvSpPr/>
              <p:nvPr/>
            </p:nvSpPr>
            <p:spPr>
              <a:xfrm>
                <a:off x="6867525" y="2336006"/>
                <a:ext cx="1840706" cy="152400"/>
              </a:xfrm>
              <a:custGeom>
                <a:avLst/>
                <a:gdLst>
                  <a:gd name="connsiteX0" fmla="*/ 0 w 1840706"/>
                  <a:gd name="connsiteY0" fmla="*/ 152400 h 152400"/>
                  <a:gd name="connsiteX1" fmla="*/ 64294 w 1840706"/>
                  <a:gd name="connsiteY1" fmla="*/ 104775 h 152400"/>
                  <a:gd name="connsiteX2" fmla="*/ 142875 w 1840706"/>
                  <a:gd name="connsiteY2" fmla="*/ 61913 h 152400"/>
                  <a:gd name="connsiteX3" fmla="*/ 214313 w 1840706"/>
                  <a:gd name="connsiteY3" fmla="*/ 28575 h 152400"/>
                  <a:gd name="connsiteX4" fmla="*/ 297656 w 1840706"/>
                  <a:gd name="connsiteY4" fmla="*/ 0 h 152400"/>
                  <a:gd name="connsiteX5" fmla="*/ 1535906 w 1840706"/>
                  <a:gd name="connsiteY5" fmla="*/ 0 h 152400"/>
                  <a:gd name="connsiteX6" fmla="*/ 1614488 w 1840706"/>
                  <a:gd name="connsiteY6" fmla="*/ 23813 h 152400"/>
                  <a:gd name="connsiteX7" fmla="*/ 1704975 w 1840706"/>
                  <a:gd name="connsiteY7" fmla="*/ 61913 h 152400"/>
                  <a:gd name="connsiteX8" fmla="*/ 1754981 w 1840706"/>
                  <a:gd name="connsiteY8" fmla="*/ 95250 h 152400"/>
                  <a:gd name="connsiteX9" fmla="*/ 1840706 w 1840706"/>
                  <a:gd name="connsiteY9" fmla="*/ 152400 h 152400"/>
                  <a:gd name="connsiteX10" fmla="*/ 0 w 1840706"/>
                  <a:gd name="connsiteY10"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0706" h="152400">
                    <a:moveTo>
                      <a:pt x="0" y="152400"/>
                    </a:moveTo>
                    <a:lnTo>
                      <a:pt x="64294" y="104775"/>
                    </a:lnTo>
                    <a:lnTo>
                      <a:pt x="142875" y="61913"/>
                    </a:lnTo>
                    <a:lnTo>
                      <a:pt x="214313" y="28575"/>
                    </a:lnTo>
                    <a:lnTo>
                      <a:pt x="297656" y="0"/>
                    </a:lnTo>
                    <a:lnTo>
                      <a:pt x="1535906" y="0"/>
                    </a:lnTo>
                    <a:lnTo>
                      <a:pt x="1614488" y="23813"/>
                    </a:lnTo>
                    <a:lnTo>
                      <a:pt x="1704975" y="61913"/>
                    </a:lnTo>
                    <a:lnTo>
                      <a:pt x="1754981" y="95250"/>
                    </a:lnTo>
                    <a:lnTo>
                      <a:pt x="1840706" y="152400"/>
                    </a:lnTo>
                    <a:lnTo>
                      <a:pt x="0" y="152400"/>
                    </a:lnTo>
                    <a:close/>
                  </a:path>
                </a:pathLst>
              </a:custGeom>
              <a:solidFill>
                <a:srgbClr val="5BD7D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Futura medium" panose="020B0602020204020303"/>
                </a:endParaRPr>
              </a:p>
            </p:txBody>
          </p:sp>
          <p:sp>
            <p:nvSpPr>
              <p:cNvPr id="39" name="Freeform: Shape 38">
                <a:extLst>
                  <a:ext uri="{FF2B5EF4-FFF2-40B4-BE49-F238E27FC236}">
                    <a16:creationId xmlns:a16="http://schemas.microsoft.com/office/drawing/2014/main" id="{40B00C6F-D04E-4360-972B-69AF0B74B1E6}"/>
                  </a:ext>
                </a:extLst>
              </p:cNvPr>
              <p:cNvSpPr/>
              <p:nvPr/>
            </p:nvSpPr>
            <p:spPr>
              <a:xfrm rot="10800000">
                <a:off x="6867120" y="3350058"/>
                <a:ext cx="1840706" cy="152400"/>
              </a:xfrm>
              <a:custGeom>
                <a:avLst/>
                <a:gdLst>
                  <a:gd name="connsiteX0" fmla="*/ 0 w 1840706"/>
                  <a:gd name="connsiteY0" fmla="*/ 152400 h 152400"/>
                  <a:gd name="connsiteX1" fmla="*/ 64294 w 1840706"/>
                  <a:gd name="connsiteY1" fmla="*/ 104775 h 152400"/>
                  <a:gd name="connsiteX2" fmla="*/ 142875 w 1840706"/>
                  <a:gd name="connsiteY2" fmla="*/ 61913 h 152400"/>
                  <a:gd name="connsiteX3" fmla="*/ 214313 w 1840706"/>
                  <a:gd name="connsiteY3" fmla="*/ 28575 h 152400"/>
                  <a:gd name="connsiteX4" fmla="*/ 297656 w 1840706"/>
                  <a:gd name="connsiteY4" fmla="*/ 0 h 152400"/>
                  <a:gd name="connsiteX5" fmla="*/ 1535906 w 1840706"/>
                  <a:gd name="connsiteY5" fmla="*/ 0 h 152400"/>
                  <a:gd name="connsiteX6" fmla="*/ 1614488 w 1840706"/>
                  <a:gd name="connsiteY6" fmla="*/ 23813 h 152400"/>
                  <a:gd name="connsiteX7" fmla="*/ 1704975 w 1840706"/>
                  <a:gd name="connsiteY7" fmla="*/ 61913 h 152400"/>
                  <a:gd name="connsiteX8" fmla="*/ 1754981 w 1840706"/>
                  <a:gd name="connsiteY8" fmla="*/ 95250 h 152400"/>
                  <a:gd name="connsiteX9" fmla="*/ 1840706 w 1840706"/>
                  <a:gd name="connsiteY9" fmla="*/ 152400 h 152400"/>
                  <a:gd name="connsiteX10" fmla="*/ 0 w 1840706"/>
                  <a:gd name="connsiteY10"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0706" h="152400">
                    <a:moveTo>
                      <a:pt x="0" y="152400"/>
                    </a:moveTo>
                    <a:lnTo>
                      <a:pt x="64294" y="104775"/>
                    </a:lnTo>
                    <a:lnTo>
                      <a:pt x="142875" y="61913"/>
                    </a:lnTo>
                    <a:lnTo>
                      <a:pt x="214313" y="28575"/>
                    </a:lnTo>
                    <a:lnTo>
                      <a:pt x="297656" y="0"/>
                    </a:lnTo>
                    <a:lnTo>
                      <a:pt x="1535906" y="0"/>
                    </a:lnTo>
                    <a:lnTo>
                      <a:pt x="1614488" y="23813"/>
                    </a:lnTo>
                    <a:lnTo>
                      <a:pt x="1704975" y="61913"/>
                    </a:lnTo>
                    <a:lnTo>
                      <a:pt x="1754981" y="95250"/>
                    </a:lnTo>
                    <a:lnTo>
                      <a:pt x="1840706" y="152400"/>
                    </a:lnTo>
                    <a:lnTo>
                      <a:pt x="0" y="152400"/>
                    </a:lnTo>
                    <a:close/>
                  </a:path>
                </a:pathLst>
              </a:custGeom>
              <a:solidFill>
                <a:srgbClr val="5BD7D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Futura medium" panose="020B0602020204020303"/>
                </a:endParaRPr>
              </a:p>
            </p:txBody>
          </p:sp>
        </p:grpSp>
      </p:grpSp>
      <p:sp>
        <p:nvSpPr>
          <p:cNvPr id="10" name="Footer Placeholder 9">
            <a:extLst>
              <a:ext uri="{FF2B5EF4-FFF2-40B4-BE49-F238E27FC236}">
                <a16:creationId xmlns:a16="http://schemas.microsoft.com/office/drawing/2014/main" id="{99082C2E-395F-4387-A8EC-EAD41B79A0DC}"/>
              </a:ext>
            </a:extLst>
          </p:cNvPr>
          <p:cNvSpPr>
            <a:spLocks noGrp="1"/>
          </p:cNvSpPr>
          <p:nvPr>
            <p:ph type="ftr" sz="quarter" idx="11"/>
          </p:nvPr>
        </p:nvSpPr>
        <p:spPr/>
        <p:txBody>
          <a:bodyPr/>
          <a:lstStyle/>
          <a:p>
            <a:pPr defTabSz="685800">
              <a:buClrTx/>
              <a:defRPr/>
            </a:pPr>
            <a:r>
              <a:rPr lang="en-US" kern="1200">
                <a:solidFill>
                  <a:prstClr val="black"/>
                </a:solidFill>
                <a:latin typeface="Futura medium"/>
                <a:ea typeface="+mn-ea"/>
                <a:cs typeface="+mn-cs"/>
              </a:rPr>
              <a:t>WSTS 2022</a:t>
            </a:r>
          </a:p>
        </p:txBody>
      </p:sp>
    </p:spTree>
    <p:extLst>
      <p:ext uri="{BB962C8B-B14F-4D97-AF65-F5344CB8AC3E}">
        <p14:creationId xmlns:p14="http://schemas.microsoft.com/office/powerpoint/2010/main" val="1754852733"/>
      </p:ext>
    </p:extLst>
  </p:cSld>
  <p:clrMapOvr>
    <a:masterClrMapping/>
  </p:clrMapOvr>
  <mc:AlternateContent xmlns:mc="http://schemas.openxmlformats.org/markup-compatibility/2006" xmlns:p14="http://schemas.microsoft.com/office/powerpoint/2010/main">
    <mc:Choice Requires="p14">
      <p:transition spd="slow" p14:dur="2000" advTm="52812"/>
    </mc:Choice>
    <mc:Fallback xmlns="">
      <p:transition spd="slow" advTm="5281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49C6235-BCC7-441B-96D3-21D90AC42911}"/>
              </a:ext>
            </a:extLst>
          </p:cNvPr>
          <p:cNvSpPr>
            <a:spLocks noGrp="1"/>
          </p:cNvSpPr>
          <p:nvPr>
            <p:ph type="ftr" sz="quarter" idx="11"/>
          </p:nvPr>
        </p:nvSpPr>
        <p:spPr/>
        <p:txBody>
          <a:bodyPr/>
          <a:lstStyle/>
          <a:p>
            <a:pPr defTabSz="685800">
              <a:buClrTx/>
            </a:pPr>
            <a:r>
              <a:rPr lang="en-US" kern="1200">
                <a:solidFill>
                  <a:prstClr val="black"/>
                </a:solidFill>
                <a:latin typeface="Futura medium"/>
                <a:ea typeface="+mn-ea"/>
                <a:cs typeface="+mn-cs"/>
              </a:rPr>
              <a:t>WSTS 2022</a:t>
            </a:r>
          </a:p>
        </p:txBody>
      </p:sp>
      <p:sp>
        <p:nvSpPr>
          <p:cNvPr id="19" name="Text Box 4">
            <a:extLst>
              <a:ext uri="{FF2B5EF4-FFF2-40B4-BE49-F238E27FC236}">
                <a16:creationId xmlns:a16="http://schemas.microsoft.com/office/drawing/2014/main" id="{BE2E4909-12CF-403D-9ECD-2E6FEB76C392}"/>
              </a:ext>
            </a:extLst>
          </p:cNvPr>
          <p:cNvSpPr txBox="1"/>
          <p:nvPr/>
        </p:nvSpPr>
        <p:spPr>
          <a:xfrm>
            <a:off x="8515351" y="436354"/>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r" defTabSz="685800">
              <a:lnSpc>
                <a:spcPct val="107000"/>
              </a:lnSpc>
              <a:spcAft>
                <a:spcPts val="600"/>
              </a:spcAft>
              <a:buClrTx/>
              <a:defRPr/>
            </a:pPr>
            <a:fld id="{0FAD01F5-D4E3-4B60-9009-9A5EFCF62513}" type="slidenum">
              <a:rPr lang="en-US" sz="2100" kern="1200">
                <a:solidFill>
                  <a:srgbClr val="2AABA8"/>
                </a:solidFill>
                <a:latin typeface="Futura medium"/>
                <a:ea typeface="Calibri" panose="020F0502020204030204" pitchFamily="34" charset="0"/>
                <a:cs typeface="Times New Roman" panose="02020603050405020304" pitchFamily="18" charset="0"/>
              </a:rPr>
              <a:pPr algn="r" defTabSz="685800">
                <a:lnSpc>
                  <a:spcPct val="107000"/>
                </a:lnSpc>
                <a:spcAft>
                  <a:spcPts val="600"/>
                </a:spcAft>
                <a:buClrTx/>
                <a:defRPr/>
              </a:pPr>
              <a:t>22</a:t>
            </a:fld>
            <a:endParaRPr lang="en-US" sz="2100" kern="1200">
              <a:solidFill>
                <a:srgbClr val="2AABA8"/>
              </a:solidFill>
              <a:latin typeface="Futura medium"/>
              <a:ea typeface="Calibri" panose="020F0502020204030204" pitchFamily="34" charset="0"/>
              <a:cs typeface="Times New Roman" panose="02020603050405020304" pitchFamily="18" charset="0"/>
            </a:endParaRPr>
          </a:p>
        </p:txBody>
      </p:sp>
      <p:sp>
        <p:nvSpPr>
          <p:cNvPr id="17" name="Text Box 5">
            <a:extLst>
              <a:ext uri="{FF2B5EF4-FFF2-40B4-BE49-F238E27FC236}">
                <a16:creationId xmlns:a16="http://schemas.microsoft.com/office/drawing/2014/main" id="{1B43EF45-8090-49B8-A2BC-53A0882CD614}"/>
              </a:ext>
            </a:extLst>
          </p:cNvPr>
          <p:cNvSpPr txBox="1"/>
          <p:nvPr/>
        </p:nvSpPr>
        <p:spPr>
          <a:xfrm>
            <a:off x="566368" y="385906"/>
            <a:ext cx="8202077" cy="555935"/>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defTabSz="685800">
              <a:buClrTx/>
              <a:defRPr/>
            </a:pPr>
            <a:r>
              <a:rPr lang="en-US" sz="3000" kern="1200" cap="all">
                <a:solidFill>
                  <a:srgbClr val="2AABA8"/>
                </a:solidFill>
                <a:latin typeface="Futura medium"/>
                <a:ea typeface="Source Sans Pro" panose="020B0503030403020204" pitchFamily="34" charset="0"/>
                <a:cs typeface="Times New Roman" panose="02020603050405020304" pitchFamily="18" charset="0"/>
              </a:rPr>
              <a:t>DEDICATED LEO PNT DEMO </a:t>
            </a:r>
          </a:p>
        </p:txBody>
      </p:sp>
      <p:pic>
        <p:nvPicPr>
          <p:cNvPr id="7" name="Picture 6" descr="A picture containing person, person, preparing&#10;&#10;Description automatically generated">
            <a:extLst>
              <a:ext uri="{FF2B5EF4-FFF2-40B4-BE49-F238E27FC236}">
                <a16:creationId xmlns:a16="http://schemas.microsoft.com/office/drawing/2014/main" id="{67004375-DED3-F434-8F80-F2DE636ACFFD}"/>
              </a:ext>
            </a:extLst>
          </p:cNvPr>
          <p:cNvPicPr>
            <a:picLocks noChangeAspect="1"/>
          </p:cNvPicPr>
          <p:nvPr/>
        </p:nvPicPr>
        <p:blipFill rotWithShape="1">
          <a:blip r:embed="rId3"/>
          <a:srcRect r="11715"/>
          <a:stretch/>
        </p:blipFill>
        <p:spPr>
          <a:xfrm>
            <a:off x="628650" y="1267366"/>
            <a:ext cx="5281982" cy="3365357"/>
          </a:xfrm>
          <a:prstGeom prst="rect">
            <a:avLst/>
          </a:prstGeom>
        </p:spPr>
      </p:pic>
      <p:sp>
        <p:nvSpPr>
          <p:cNvPr id="20" name="Content Placeholder 2">
            <a:extLst>
              <a:ext uri="{FF2B5EF4-FFF2-40B4-BE49-F238E27FC236}">
                <a16:creationId xmlns:a16="http://schemas.microsoft.com/office/drawing/2014/main" id="{2FFBE552-5E19-E9DA-BBD9-A92B227AE7CE}"/>
              </a:ext>
            </a:extLst>
          </p:cNvPr>
          <p:cNvSpPr>
            <a:spLocks noGrp="1"/>
          </p:cNvSpPr>
          <p:nvPr>
            <p:ph idx="1"/>
          </p:nvPr>
        </p:nvSpPr>
        <p:spPr>
          <a:xfrm>
            <a:off x="6105525" y="1369219"/>
            <a:ext cx="2557831" cy="3263504"/>
          </a:xfrm>
        </p:spPr>
        <p:txBody>
          <a:bodyPr>
            <a:normAutofit/>
          </a:bodyPr>
          <a:lstStyle/>
          <a:p>
            <a:r>
              <a:rPr lang="en-CA" sz="1800"/>
              <a:t>Xona is launching its first LEO PNT demo spacecraft this month.</a:t>
            </a:r>
          </a:p>
          <a:p>
            <a:r>
              <a:rPr lang="en-CA" sz="1800"/>
              <a:t>Broadcast experimental PNT signals from LEO.</a:t>
            </a:r>
          </a:p>
          <a:p>
            <a:r>
              <a:rPr lang="en-CA" sz="1800"/>
              <a:t>Interface Control Document is available to interested parties. </a:t>
            </a:r>
          </a:p>
        </p:txBody>
      </p:sp>
    </p:spTree>
    <p:extLst>
      <p:ext uri="{BB962C8B-B14F-4D97-AF65-F5344CB8AC3E}">
        <p14:creationId xmlns:p14="http://schemas.microsoft.com/office/powerpoint/2010/main" val="1351856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F509D7B-3B6C-470F-9B45-EC49699B5F40}"/>
              </a:ext>
            </a:extLst>
          </p:cNvPr>
          <p:cNvSpPr>
            <a:spLocks noGrp="1"/>
          </p:cNvSpPr>
          <p:nvPr>
            <p:ph type="ftr" sz="quarter" idx="11"/>
          </p:nvPr>
        </p:nvSpPr>
        <p:spPr/>
        <p:txBody>
          <a:bodyPr/>
          <a:lstStyle/>
          <a:p>
            <a:pPr defTabSz="685800">
              <a:buClrTx/>
              <a:defRPr/>
            </a:pPr>
            <a:r>
              <a:rPr lang="en-US" kern="1200">
                <a:solidFill>
                  <a:prstClr val="white"/>
                </a:solidFill>
                <a:latin typeface="Futura medium"/>
                <a:ea typeface="+mn-ea"/>
                <a:cs typeface="+mn-cs"/>
              </a:rPr>
              <a:t>WSTS 2022</a:t>
            </a:r>
          </a:p>
        </p:txBody>
      </p:sp>
      <p:sp>
        <p:nvSpPr>
          <p:cNvPr id="8" name="TextBox 7">
            <a:extLst>
              <a:ext uri="{FF2B5EF4-FFF2-40B4-BE49-F238E27FC236}">
                <a16:creationId xmlns:a16="http://schemas.microsoft.com/office/drawing/2014/main" id="{0FA2EB18-6D6F-4DA1-9BC2-0ADEE464542B}"/>
              </a:ext>
            </a:extLst>
          </p:cNvPr>
          <p:cNvSpPr txBox="1"/>
          <p:nvPr/>
        </p:nvSpPr>
        <p:spPr>
          <a:xfrm>
            <a:off x="4572000" y="4754142"/>
            <a:ext cx="4711408" cy="323165"/>
          </a:xfrm>
          <a:prstGeom prst="rect">
            <a:avLst/>
          </a:prstGeom>
          <a:noFill/>
        </p:spPr>
        <p:txBody>
          <a:bodyPr wrap="square" rtlCol="0">
            <a:spAutoFit/>
          </a:bodyPr>
          <a:lstStyle/>
          <a:p>
            <a:pPr defTabSz="685800">
              <a:spcAft>
                <a:spcPts val="1350"/>
              </a:spcAft>
              <a:buClr>
                <a:srgbClr val="2AABA8"/>
              </a:buClr>
              <a:buSzPct val="100000"/>
              <a:defRPr/>
            </a:pPr>
            <a:r>
              <a:rPr lang="en-US" sz="1500" kern="1200" dirty="0">
                <a:solidFill>
                  <a:prstClr val="white"/>
                </a:solidFill>
                <a:latin typeface="Futura medium"/>
                <a:ea typeface="+mn-ea"/>
                <a:cs typeface="+mn-cs"/>
              </a:rPr>
              <a:t>Jaime Jaramillo </a:t>
            </a:r>
            <a:r>
              <a:rPr lang="en-US" sz="1500" kern="1200" dirty="0">
                <a:solidFill>
                  <a:srgbClr val="2AABA8"/>
                </a:solidFill>
                <a:latin typeface="Futura medium"/>
                <a:ea typeface="+mn-ea"/>
                <a:cs typeface="+mn-cs"/>
              </a:rPr>
              <a:t>|</a:t>
            </a:r>
            <a:r>
              <a:rPr lang="en-US" sz="1500" kern="1200" dirty="0">
                <a:solidFill>
                  <a:prstClr val="white"/>
                </a:solidFill>
                <a:latin typeface="Futura medium"/>
                <a:ea typeface="+mn-ea"/>
                <a:cs typeface="+mn-cs"/>
              </a:rPr>
              <a:t> Jaime@xonaspace.com</a:t>
            </a:r>
          </a:p>
        </p:txBody>
      </p:sp>
      <p:sp>
        <p:nvSpPr>
          <p:cNvPr id="5" name="Text Box 4">
            <a:extLst>
              <a:ext uri="{FF2B5EF4-FFF2-40B4-BE49-F238E27FC236}">
                <a16:creationId xmlns:a16="http://schemas.microsoft.com/office/drawing/2014/main" id="{DBE92E46-5BC7-05EE-5641-9DBE6497CAA5}"/>
              </a:ext>
            </a:extLst>
          </p:cNvPr>
          <p:cNvSpPr txBox="1"/>
          <p:nvPr/>
        </p:nvSpPr>
        <p:spPr>
          <a:xfrm>
            <a:off x="8544490" y="458604"/>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23</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E2132BAF-4F81-45FD-3E60-05656149E00E}"/>
              </a:ext>
            </a:extLst>
          </p:cNvPr>
          <p:cNvSpPr txBox="1"/>
          <p:nvPr/>
        </p:nvSpPr>
        <p:spPr>
          <a:xfrm>
            <a:off x="628650" y="570689"/>
            <a:ext cx="2877711" cy="646331"/>
          </a:xfrm>
          <a:prstGeom prst="rect">
            <a:avLst/>
          </a:prstGeom>
          <a:noFill/>
        </p:spPr>
        <p:txBody>
          <a:bodyPr wrap="none" rtlCol="0">
            <a:spAutoFit/>
          </a:bodyPr>
          <a:lstStyle/>
          <a:p>
            <a:r>
              <a:rPr lang="en-US" sz="3600" dirty="0">
                <a:solidFill>
                  <a:schemeClr val="bg1"/>
                </a:solidFill>
              </a:rPr>
              <a:t>THANK YOU</a:t>
            </a:r>
          </a:p>
        </p:txBody>
      </p:sp>
    </p:spTree>
    <p:extLst>
      <p:ext uri="{BB962C8B-B14F-4D97-AF65-F5344CB8AC3E}">
        <p14:creationId xmlns:p14="http://schemas.microsoft.com/office/powerpoint/2010/main" val="524816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82B56F5-C160-479F-AACA-B4B8D0529402}"/>
              </a:ext>
            </a:extLst>
          </p:cNvPr>
          <p:cNvPicPr>
            <a:picLocks noChangeAspect="1"/>
          </p:cNvPicPr>
          <p:nvPr/>
        </p:nvPicPr>
        <p:blipFill>
          <a:blip r:embed="rId3"/>
          <a:stretch>
            <a:fillRect/>
          </a:stretch>
        </p:blipFill>
        <p:spPr>
          <a:xfrm>
            <a:off x="863703" y="3208549"/>
            <a:ext cx="2942586" cy="1655695"/>
          </a:xfrm>
          <a:prstGeom prst="rect">
            <a:avLst/>
          </a:prstGeom>
        </p:spPr>
      </p:pic>
      <p:pic>
        <p:nvPicPr>
          <p:cNvPr id="28" name="Picture 27" descr="Diagram, engineering drawing&#10;&#10;Description automatically generated">
            <a:extLst>
              <a:ext uri="{FF2B5EF4-FFF2-40B4-BE49-F238E27FC236}">
                <a16:creationId xmlns:a16="http://schemas.microsoft.com/office/drawing/2014/main" id="{AD9C23BA-6760-4A47-B71E-4A078EE4EB96}"/>
              </a:ext>
            </a:extLst>
          </p:cNvPr>
          <p:cNvPicPr>
            <a:picLocks noChangeAspect="1"/>
          </p:cNvPicPr>
          <p:nvPr/>
        </p:nvPicPr>
        <p:blipFill>
          <a:blip r:embed="rId4"/>
          <a:stretch>
            <a:fillRect/>
          </a:stretch>
        </p:blipFill>
        <p:spPr>
          <a:xfrm>
            <a:off x="686834" y="1042572"/>
            <a:ext cx="3074880" cy="1729620"/>
          </a:xfrm>
          <a:prstGeom prst="rect">
            <a:avLst/>
          </a:prstGeom>
        </p:spPr>
      </p:pic>
      <p:cxnSp>
        <p:nvCxnSpPr>
          <p:cNvPr id="8" name="Straight Connector 7">
            <a:extLst>
              <a:ext uri="{FF2B5EF4-FFF2-40B4-BE49-F238E27FC236}">
                <a16:creationId xmlns:a16="http://schemas.microsoft.com/office/drawing/2014/main" id="{3EDCDB37-D8E9-4970-8A3A-C76AF4F74010}"/>
              </a:ext>
            </a:extLst>
          </p:cNvPr>
          <p:cNvCxnSpPr>
            <a:cxnSpLocks/>
          </p:cNvCxnSpPr>
          <p:nvPr/>
        </p:nvCxnSpPr>
        <p:spPr>
          <a:xfrm>
            <a:off x="311700" y="2860675"/>
            <a:ext cx="85206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CEBFFA9A-42C3-4861-9538-3D54EF885765}"/>
              </a:ext>
            </a:extLst>
          </p:cNvPr>
          <p:cNvCxnSpPr>
            <a:cxnSpLocks/>
          </p:cNvCxnSpPr>
          <p:nvPr/>
        </p:nvCxnSpPr>
        <p:spPr>
          <a:xfrm>
            <a:off x="4572000" y="1268413"/>
            <a:ext cx="0" cy="3690449"/>
          </a:xfrm>
          <a:prstGeom prst="line">
            <a:avLst/>
          </a:prstGeom>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7D673032-8AF1-4CB6-998A-C3B74DCCF282}"/>
              </a:ext>
            </a:extLst>
          </p:cNvPr>
          <p:cNvSpPr txBox="1"/>
          <p:nvPr/>
        </p:nvSpPr>
        <p:spPr>
          <a:xfrm>
            <a:off x="1713672" y="944763"/>
            <a:ext cx="12426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PNT Needs</a:t>
            </a:r>
          </a:p>
        </p:txBody>
      </p:sp>
      <p:sp>
        <p:nvSpPr>
          <p:cNvPr id="18" name="TextBox 17">
            <a:extLst>
              <a:ext uri="{FF2B5EF4-FFF2-40B4-BE49-F238E27FC236}">
                <a16:creationId xmlns:a16="http://schemas.microsoft.com/office/drawing/2014/main" id="{A74BB46D-F7C3-4EAE-A970-6AA199472517}"/>
              </a:ext>
            </a:extLst>
          </p:cNvPr>
          <p:cNvSpPr txBox="1"/>
          <p:nvPr/>
        </p:nvSpPr>
        <p:spPr>
          <a:xfrm>
            <a:off x="5551592" y="997733"/>
            <a:ext cx="23920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Aerospace Ecosystem</a:t>
            </a:r>
          </a:p>
        </p:txBody>
      </p:sp>
      <p:sp>
        <p:nvSpPr>
          <p:cNvPr id="20" name="TextBox 19">
            <a:extLst>
              <a:ext uri="{FF2B5EF4-FFF2-40B4-BE49-F238E27FC236}">
                <a16:creationId xmlns:a16="http://schemas.microsoft.com/office/drawing/2014/main" id="{785C0EDA-9A0D-4034-995E-CB32067471DE}"/>
              </a:ext>
            </a:extLst>
          </p:cNvPr>
          <p:cNvSpPr txBox="1"/>
          <p:nvPr/>
        </p:nvSpPr>
        <p:spPr>
          <a:xfrm>
            <a:off x="715001" y="2912434"/>
            <a:ext cx="32399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Sat Nav Architecture for Today</a:t>
            </a:r>
          </a:p>
        </p:txBody>
      </p:sp>
      <p:sp>
        <p:nvSpPr>
          <p:cNvPr id="22" name="TextBox 21">
            <a:extLst>
              <a:ext uri="{FF2B5EF4-FFF2-40B4-BE49-F238E27FC236}">
                <a16:creationId xmlns:a16="http://schemas.microsoft.com/office/drawing/2014/main" id="{44B3351C-F02A-44B2-AC56-141FA0173AEC}"/>
              </a:ext>
            </a:extLst>
          </p:cNvPr>
          <p:cNvSpPr txBox="1"/>
          <p:nvPr/>
        </p:nvSpPr>
        <p:spPr>
          <a:xfrm>
            <a:off x="5607705" y="2869995"/>
            <a:ext cx="227979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Commercial LEO PNT</a:t>
            </a:r>
          </a:p>
        </p:txBody>
      </p:sp>
      <p:pic>
        <p:nvPicPr>
          <p:cNvPr id="66" name="Picture 65" descr="A close up&#10;&#10;Description automatically generated">
            <a:extLst>
              <a:ext uri="{FF2B5EF4-FFF2-40B4-BE49-F238E27FC236}">
                <a16:creationId xmlns:a16="http://schemas.microsoft.com/office/drawing/2014/main" id="{2EB845C1-878B-4AD5-BE1D-D91331ABDD4E}"/>
              </a:ext>
            </a:extLst>
          </p:cNvPr>
          <p:cNvPicPr>
            <a:picLocks noChangeAspect="1"/>
          </p:cNvPicPr>
          <p:nvPr/>
        </p:nvPicPr>
        <p:blipFill rotWithShape="1">
          <a:blip r:embed="rId5"/>
          <a:srcRect l="30392" t="11374" r="26798" b="15920"/>
          <a:stretch/>
        </p:blipFill>
        <p:spPr>
          <a:xfrm>
            <a:off x="6051222" y="1326693"/>
            <a:ext cx="1392742" cy="1314068"/>
          </a:xfrm>
          <a:prstGeom prst="rect">
            <a:avLst/>
          </a:prstGeom>
        </p:spPr>
      </p:pic>
      <p:sp>
        <p:nvSpPr>
          <p:cNvPr id="21" name="Text Box 5">
            <a:extLst>
              <a:ext uri="{FF2B5EF4-FFF2-40B4-BE49-F238E27FC236}">
                <a16:creationId xmlns:a16="http://schemas.microsoft.com/office/drawing/2014/main" id="{F41838AC-3E1C-48F4-BC66-36950B9EE48F}"/>
              </a:ext>
            </a:extLst>
          </p:cNvPr>
          <p:cNvSpPr txBox="1"/>
          <p:nvPr/>
        </p:nvSpPr>
        <p:spPr>
          <a:xfrm>
            <a:off x="457303" y="41145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all" spc="0" normalizeH="0" noProof="0">
                <a:ln>
                  <a:noFill/>
                </a:ln>
                <a:solidFill>
                  <a:srgbClr val="2AABA8"/>
                </a:solidFill>
                <a:effectLst/>
                <a:uLnTx/>
                <a:uFillTx/>
                <a:latin typeface="Futura Medium"/>
                <a:ea typeface="Source Sans Pro" panose="020B0503030403020204" pitchFamily="34" charset="0"/>
                <a:cs typeface="Times New Roman" panose="02020603050405020304" pitchFamily="18" charset="0"/>
                <a:sym typeface="Arial"/>
              </a:rPr>
              <a:t>Outline</a:t>
            </a:r>
          </a:p>
        </p:txBody>
      </p:sp>
      <p:sp>
        <p:nvSpPr>
          <p:cNvPr id="23" name="Text Box 4">
            <a:extLst>
              <a:ext uri="{FF2B5EF4-FFF2-40B4-BE49-F238E27FC236}">
                <a16:creationId xmlns:a16="http://schemas.microsoft.com/office/drawing/2014/main" id="{C5D6E892-A9B6-4DE9-86FC-9DE6DFB94ACB}"/>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3</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sp>
        <p:nvSpPr>
          <p:cNvPr id="24" name="Footer Placeholder 9">
            <a:extLst>
              <a:ext uri="{FF2B5EF4-FFF2-40B4-BE49-F238E27FC236}">
                <a16:creationId xmlns:a16="http://schemas.microsoft.com/office/drawing/2014/main" id="{086E5163-B87D-4569-845C-4BD19AC0348D}"/>
              </a:ext>
            </a:extLst>
          </p:cNvPr>
          <p:cNvSpPr>
            <a:spLocks noGrp="1"/>
          </p:cNvSpPr>
          <p:nvPr>
            <p:ph type="ftr" sz="quarter" idx="11"/>
          </p:nvPr>
        </p:nvSpPr>
        <p:spPr>
          <a:xfrm>
            <a:off x="628650" y="4767263"/>
            <a:ext cx="3943350" cy="273844"/>
          </a:xfrm>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1" u="none" strike="noStrike" kern="1200" cap="none" spc="0" normalizeH="0" baseline="0" noProof="0">
                <a:ln>
                  <a:noFill/>
                </a:ln>
                <a:solidFill>
                  <a:prstClr val="black"/>
                </a:solidFill>
                <a:effectLst/>
                <a:uLnTx/>
                <a:uFillTx/>
                <a:latin typeface="Futura Medium"/>
                <a:ea typeface="+mn-ea"/>
                <a:cs typeface="Arial"/>
                <a:sym typeface="Arial"/>
              </a:rPr>
              <a:t>WSTS 2022</a:t>
            </a:r>
          </a:p>
        </p:txBody>
      </p:sp>
      <p:pic>
        <p:nvPicPr>
          <p:cNvPr id="4" name="Picture 3" descr="A picture containing chart&#10;&#10;Description automatically generated">
            <a:extLst>
              <a:ext uri="{FF2B5EF4-FFF2-40B4-BE49-F238E27FC236}">
                <a16:creationId xmlns:a16="http://schemas.microsoft.com/office/drawing/2014/main" id="{C97B75EB-74A2-4C4C-9703-60086552934E}"/>
              </a:ext>
            </a:extLst>
          </p:cNvPr>
          <p:cNvPicPr>
            <a:picLocks noChangeAspect="1"/>
          </p:cNvPicPr>
          <p:nvPr/>
        </p:nvPicPr>
        <p:blipFill>
          <a:blip r:embed="rId6"/>
          <a:stretch>
            <a:fillRect/>
          </a:stretch>
        </p:blipFill>
        <p:spPr>
          <a:xfrm>
            <a:off x="5172218" y="3156409"/>
            <a:ext cx="3150747" cy="1759974"/>
          </a:xfrm>
          <a:prstGeom prst="rect">
            <a:avLst/>
          </a:prstGeom>
        </p:spPr>
      </p:pic>
      <p:sp>
        <p:nvSpPr>
          <p:cNvPr id="15" name="Rectangle 14">
            <a:extLst>
              <a:ext uri="{FF2B5EF4-FFF2-40B4-BE49-F238E27FC236}">
                <a16:creationId xmlns:a16="http://schemas.microsoft.com/office/drawing/2014/main" id="{E65F8953-367B-4BA1-ACC6-033A7FE9F092}"/>
              </a:ext>
            </a:extLst>
          </p:cNvPr>
          <p:cNvSpPr/>
          <p:nvPr/>
        </p:nvSpPr>
        <p:spPr>
          <a:xfrm>
            <a:off x="5264150" y="737624"/>
            <a:ext cx="3009900" cy="203456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026F16F4-0ECF-4AF6-8B9A-79142971FBB0}"/>
              </a:ext>
            </a:extLst>
          </p:cNvPr>
          <p:cNvSpPr/>
          <p:nvPr/>
        </p:nvSpPr>
        <p:spPr>
          <a:xfrm>
            <a:off x="5216832" y="2949159"/>
            <a:ext cx="3009900" cy="203456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Rectangle 18">
            <a:extLst>
              <a:ext uri="{FF2B5EF4-FFF2-40B4-BE49-F238E27FC236}">
                <a16:creationId xmlns:a16="http://schemas.microsoft.com/office/drawing/2014/main" id="{E73300F4-CD70-49A6-81F7-6F474851EBE5}"/>
              </a:ext>
            </a:extLst>
          </p:cNvPr>
          <p:cNvSpPr/>
          <p:nvPr/>
        </p:nvSpPr>
        <p:spPr>
          <a:xfrm>
            <a:off x="628649" y="2902235"/>
            <a:ext cx="3251202" cy="18985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448889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Google Shape;97;p17">
            <a:extLst>
              <a:ext uri="{FF2B5EF4-FFF2-40B4-BE49-F238E27FC236}">
                <a16:creationId xmlns:a16="http://schemas.microsoft.com/office/drawing/2014/main" id="{AE176DDF-8B96-4CC0-AEF2-0ACFFF60D98A}"/>
              </a:ext>
            </a:extLst>
          </p:cNvPr>
          <p:cNvSpPr txBox="1"/>
          <p:nvPr/>
        </p:nvSpPr>
        <p:spPr>
          <a:xfrm>
            <a:off x="5870086" y="1187674"/>
            <a:ext cx="1648674" cy="9465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0" i="0" u="none" strike="noStrike" cap="none">
                <a:solidFill>
                  <a:srgbClr val="7F7F7F"/>
                </a:solidFill>
                <a:latin typeface="Futura Medium"/>
                <a:ea typeface="Avenir"/>
                <a:cs typeface="Avenir"/>
                <a:sym typeface="Avenir"/>
              </a:rPr>
              <a:t>GPS</a:t>
            </a:r>
            <a:endParaRPr sz="1100">
              <a:latin typeface="Futura Medium"/>
            </a:endParaRPr>
          </a:p>
          <a:p>
            <a:pPr marL="0" marR="0" lvl="0" indent="0" algn="ctr" rtl="0">
              <a:spcBef>
                <a:spcPts val="0"/>
              </a:spcBef>
              <a:spcAft>
                <a:spcPts val="0"/>
              </a:spcAft>
              <a:buNone/>
            </a:pPr>
            <a:r>
              <a:rPr lang="en" sz="1500" b="0" i="0" u="none" strike="noStrike" cap="none">
                <a:solidFill>
                  <a:srgbClr val="7F7F7F"/>
                </a:solidFill>
                <a:latin typeface="Futura Medium"/>
                <a:ea typeface="Avenir"/>
                <a:cs typeface="Avenir"/>
                <a:sym typeface="Avenir"/>
              </a:rPr>
              <a:t>1996-Present</a:t>
            </a:r>
            <a:endParaRPr sz="1100">
              <a:latin typeface="Futura Medium"/>
            </a:endParaRPr>
          </a:p>
          <a:p>
            <a:pPr marL="0" marR="0" lvl="0" indent="0" algn="ctr" rtl="0">
              <a:spcBef>
                <a:spcPts val="0"/>
              </a:spcBef>
              <a:spcAft>
                <a:spcPts val="0"/>
              </a:spcAft>
              <a:buNone/>
            </a:pPr>
            <a:r>
              <a:rPr lang="en" sz="2100" b="0" i="0" u="none" strike="noStrike" cap="none">
                <a:solidFill>
                  <a:srgbClr val="7F7F7F"/>
                </a:solidFill>
                <a:latin typeface="Futura Medium"/>
                <a:ea typeface="Avenir"/>
                <a:cs typeface="Avenir"/>
                <a:sym typeface="Avenir"/>
              </a:rPr>
              <a:t>3 m</a:t>
            </a:r>
          </a:p>
          <a:p>
            <a:pPr marL="0" marR="0" lvl="0" indent="0" algn="ctr" rtl="0">
              <a:spcBef>
                <a:spcPts val="0"/>
              </a:spcBef>
              <a:spcAft>
                <a:spcPts val="0"/>
              </a:spcAft>
              <a:buNone/>
            </a:pPr>
            <a:r>
              <a:rPr lang="en" sz="2100">
                <a:solidFill>
                  <a:srgbClr val="7F7F7F"/>
                </a:solidFill>
                <a:latin typeface="Futura Medium"/>
                <a:ea typeface="Avenir"/>
                <a:cs typeface="Avenir"/>
                <a:sym typeface="Avenir"/>
              </a:rPr>
              <a:t>(10 ns)</a:t>
            </a:r>
            <a:endParaRPr sz="2200" b="0" i="0" u="none" strike="noStrike" cap="none">
              <a:solidFill>
                <a:srgbClr val="7F7F7F"/>
              </a:solidFill>
              <a:latin typeface="Futura Medium"/>
              <a:ea typeface="Avenir"/>
              <a:cs typeface="Avenir"/>
              <a:sym typeface="Avenir"/>
            </a:endParaRPr>
          </a:p>
        </p:txBody>
      </p:sp>
      <p:sp>
        <p:nvSpPr>
          <p:cNvPr id="8" name="Google Shape;98;p17">
            <a:extLst>
              <a:ext uri="{FF2B5EF4-FFF2-40B4-BE49-F238E27FC236}">
                <a16:creationId xmlns:a16="http://schemas.microsoft.com/office/drawing/2014/main" id="{32478B0B-1A5A-49CC-8627-99E70A6B78AC}"/>
              </a:ext>
            </a:extLst>
          </p:cNvPr>
          <p:cNvSpPr txBox="1"/>
          <p:nvPr/>
        </p:nvSpPr>
        <p:spPr>
          <a:xfrm>
            <a:off x="4182179" y="1187137"/>
            <a:ext cx="1648674" cy="9465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0" i="0" u="none" strike="noStrike" cap="none" dirty="0">
                <a:solidFill>
                  <a:srgbClr val="7F7F7F"/>
                </a:solidFill>
                <a:latin typeface="Futura Medium"/>
                <a:ea typeface="Avenir"/>
                <a:cs typeface="Avenir"/>
                <a:sym typeface="Avenir"/>
              </a:rPr>
              <a:t>Transit</a:t>
            </a:r>
            <a:endParaRPr sz="1100" dirty="0">
              <a:latin typeface="Futura Medium"/>
            </a:endParaRPr>
          </a:p>
          <a:p>
            <a:pPr marL="0" marR="0" lvl="0" indent="0" algn="ctr" rtl="0">
              <a:spcBef>
                <a:spcPts val="0"/>
              </a:spcBef>
              <a:spcAft>
                <a:spcPts val="0"/>
              </a:spcAft>
              <a:buNone/>
            </a:pPr>
            <a:r>
              <a:rPr lang="en" sz="1500" b="0" i="0" u="none" strike="noStrike" cap="none" dirty="0">
                <a:solidFill>
                  <a:srgbClr val="7F7F7F"/>
                </a:solidFill>
                <a:latin typeface="Futura Medium"/>
                <a:ea typeface="Avenir"/>
                <a:cs typeface="Avenir"/>
                <a:sym typeface="Avenir"/>
              </a:rPr>
              <a:t>1964-1996</a:t>
            </a:r>
            <a:endParaRPr sz="1100" dirty="0">
              <a:latin typeface="Futura Medium"/>
            </a:endParaRPr>
          </a:p>
          <a:p>
            <a:pPr marL="0" marR="0" lvl="0" indent="0" algn="ctr" rtl="0">
              <a:spcBef>
                <a:spcPts val="0"/>
              </a:spcBef>
              <a:spcAft>
                <a:spcPts val="0"/>
              </a:spcAft>
              <a:buNone/>
            </a:pPr>
            <a:r>
              <a:rPr lang="en" sz="2100" b="0" i="0" u="none" strike="noStrike" cap="none" dirty="0">
                <a:solidFill>
                  <a:srgbClr val="7F7F7F"/>
                </a:solidFill>
                <a:latin typeface="Futura Medium"/>
                <a:ea typeface="Avenir"/>
                <a:cs typeface="Avenir"/>
                <a:sym typeface="Avenir"/>
              </a:rPr>
              <a:t>25 m</a:t>
            </a:r>
          </a:p>
          <a:p>
            <a:pPr marL="0" marR="0" lvl="0" indent="0" algn="ctr" rtl="0">
              <a:spcBef>
                <a:spcPts val="0"/>
              </a:spcBef>
              <a:spcAft>
                <a:spcPts val="0"/>
              </a:spcAft>
              <a:buNone/>
            </a:pPr>
            <a:r>
              <a:rPr lang="en" sz="2100" dirty="0">
                <a:solidFill>
                  <a:srgbClr val="7F7F7F"/>
                </a:solidFill>
                <a:latin typeface="Futura Medium"/>
                <a:cs typeface="Avenir"/>
                <a:sym typeface="Avenir"/>
              </a:rPr>
              <a:t>(10 </a:t>
            </a:r>
            <a:r>
              <a:rPr lang="el-GR" sz="2100" dirty="0">
                <a:solidFill>
                  <a:srgbClr val="7F7F7F"/>
                </a:solidFill>
                <a:latin typeface="Calibri" panose="020F0502020204030204" pitchFamily="34" charset="0"/>
                <a:cs typeface="Calibri" panose="020F0502020204030204" pitchFamily="34" charset="0"/>
                <a:sym typeface="Avenir"/>
              </a:rPr>
              <a:t>μ</a:t>
            </a:r>
            <a:r>
              <a:rPr lang="en-US" sz="2100" dirty="0">
                <a:solidFill>
                  <a:srgbClr val="7F7F7F"/>
                </a:solidFill>
                <a:latin typeface="Calibri" panose="020F0502020204030204" pitchFamily="34" charset="0"/>
                <a:cs typeface="Calibri" panose="020F0502020204030204" pitchFamily="34" charset="0"/>
                <a:sym typeface="Avenir"/>
              </a:rPr>
              <a:t>s</a:t>
            </a:r>
            <a:r>
              <a:rPr lang="en" sz="2100" dirty="0">
                <a:solidFill>
                  <a:srgbClr val="7F7F7F"/>
                </a:solidFill>
                <a:latin typeface="Futura Medium"/>
                <a:cs typeface="Avenir"/>
                <a:sym typeface="Avenir"/>
              </a:rPr>
              <a:t>)</a:t>
            </a:r>
            <a:endParaRPr sz="1100" dirty="0">
              <a:latin typeface="Futura Medium"/>
            </a:endParaRPr>
          </a:p>
        </p:txBody>
      </p:sp>
      <p:sp>
        <p:nvSpPr>
          <p:cNvPr id="10" name="Google Shape;99;p17">
            <a:extLst>
              <a:ext uri="{FF2B5EF4-FFF2-40B4-BE49-F238E27FC236}">
                <a16:creationId xmlns:a16="http://schemas.microsoft.com/office/drawing/2014/main" id="{895AB073-1271-45CA-9723-8CCF8625CD55}"/>
              </a:ext>
            </a:extLst>
          </p:cNvPr>
          <p:cNvSpPr txBox="1"/>
          <p:nvPr/>
        </p:nvSpPr>
        <p:spPr>
          <a:xfrm>
            <a:off x="54904" y="1187137"/>
            <a:ext cx="2349937" cy="9465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0" i="0" u="none" strike="noStrike" cap="none">
                <a:solidFill>
                  <a:srgbClr val="7F7F7F"/>
                </a:solidFill>
                <a:latin typeface="Futura Medium"/>
                <a:ea typeface="Avenir"/>
                <a:cs typeface="Avenir"/>
                <a:sym typeface="Avenir"/>
              </a:rPr>
              <a:t>Celestial/Chrono</a:t>
            </a:r>
            <a:endParaRPr sz="1100">
              <a:latin typeface="Futura Medium"/>
            </a:endParaRPr>
          </a:p>
          <a:p>
            <a:pPr marL="0" marR="0" lvl="0" indent="0" algn="ctr" rtl="0">
              <a:spcBef>
                <a:spcPts val="0"/>
              </a:spcBef>
              <a:spcAft>
                <a:spcPts val="0"/>
              </a:spcAft>
              <a:buNone/>
            </a:pPr>
            <a:r>
              <a:rPr lang="en" sz="1500" b="0" i="0" u="none" strike="noStrike" cap="none">
                <a:solidFill>
                  <a:srgbClr val="7F7F7F"/>
                </a:solidFill>
                <a:latin typeface="Futura Medium"/>
                <a:ea typeface="Avenir"/>
                <a:cs typeface="Avenir"/>
                <a:sym typeface="Avenir"/>
              </a:rPr>
              <a:t>1770-1920</a:t>
            </a:r>
            <a:endParaRPr sz="1400" b="0" i="0" u="none" strike="noStrike" cap="none">
              <a:solidFill>
                <a:srgbClr val="7F7F7F"/>
              </a:solidFill>
              <a:latin typeface="Futura Medium"/>
              <a:ea typeface="Avenir"/>
              <a:cs typeface="Avenir"/>
              <a:sym typeface="Avenir"/>
            </a:endParaRPr>
          </a:p>
          <a:p>
            <a:pPr marL="0" marR="0" lvl="0" indent="0" algn="ctr" rtl="0">
              <a:spcBef>
                <a:spcPts val="0"/>
              </a:spcBef>
              <a:spcAft>
                <a:spcPts val="0"/>
              </a:spcAft>
              <a:buNone/>
            </a:pPr>
            <a:r>
              <a:rPr lang="en" sz="2100" b="0" i="0" u="none" strike="noStrike" cap="none">
                <a:solidFill>
                  <a:srgbClr val="7F7F7F"/>
                </a:solidFill>
                <a:latin typeface="Futura Medium"/>
                <a:ea typeface="Avenir"/>
                <a:cs typeface="Avenir"/>
                <a:sym typeface="Avenir"/>
              </a:rPr>
              <a:t>3000 m</a:t>
            </a:r>
          </a:p>
          <a:p>
            <a:pPr marL="0" marR="0" lvl="0" indent="0" algn="ctr" rtl="0">
              <a:spcBef>
                <a:spcPts val="0"/>
              </a:spcBef>
              <a:spcAft>
                <a:spcPts val="0"/>
              </a:spcAft>
              <a:buNone/>
            </a:pPr>
            <a:r>
              <a:rPr lang="en" sz="2100">
                <a:solidFill>
                  <a:srgbClr val="7F7F7F"/>
                </a:solidFill>
                <a:latin typeface="Futura Medium"/>
                <a:cs typeface="Avenir"/>
                <a:sym typeface="Avenir"/>
              </a:rPr>
              <a:t>(5 sec)</a:t>
            </a:r>
            <a:endParaRPr sz="1100">
              <a:latin typeface="Futura Medium"/>
            </a:endParaRPr>
          </a:p>
        </p:txBody>
      </p:sp>
      <p:sp>
        <p:nvSpPr>
          <p:cNvPr id="12" name="Google Shape;100;p17">
            <a:extLst>
              <a:ext uri="{FF2B5EF4-FFF2-40B4-BE49-F238E27FC236}">
                <a16:creationId xmlns:a16="http://schemas.microsoft.com/office/drawing/2014/main" id="{B9E872DA-0464-4211-B0A4-233E79BF0135}"/>
              </a:ext>
            </a:extLst>
          </p:cNvPr>
          <p:cNvSpPr txBox="1"/>
          <p:nvPr/>
        </p:nvSpPr>
        <p:spPr>
          <a:xfrm>
            <a:off x="2466992" y="1177323"/>
            <a:ext cx="1648674" cy="9465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0" i="0" u="none" strike="noStrike" cap="none" dirty="0">
                <a:solidFill>
                  <a:srgbClr val="7F7F7F"/>
                </a:solidFill>
                <a:latin typeface="Futura Medium"/>
                <a:ea typeface="Avenir"/>
                <a:cs typeface="Avenir"/>
                <a:sym typeface="Avenir"/>
              </a:rPr>
              <a:t>Loran</a:t>
            </a:r>
            <a:endParaRPr sz="1100" dirty="0">
              <a:latin typeface="Futura Medium"/>
            </a:endParaRPr>
          </a:p>
          <a:p>
            <a:pPr marL="0" marR="0" lvl="0" indent="0" algn="ctr" rtl="0">
              <a:spcBef>
                <a:spcPts val="0"/>
              </a:spcBef>
              <a:spcAft>
                <a:spcPts val="0"/>
              </a:spcAft>
              <a:buNone/>
            </a:pPr>
            <a:r>
              <a:rPr lang="en" sz="1500" b="0" i="0" u="none" strike="noStrike" cap="none" dirty="0">
                <a:solidFill>
                  <a:srgbClr val="7F7F7F"/>
                </a:solidFill>
                <a:latin typeface="Futura Medium"/>
                <a:ea typeface="Avenir"/>
                <a:cs typeface="Avenir"/>
                <a:sym typeface="Avenir"/>
              </a:rPr>
              <a:t>1940s-2010</a:t>
            </a:r>
            <a:endParaRPr sz="1100" dirty="0">
              <a:latin typeface="Futura Medium"/>
            </a:endParaRPr>
          </a:p>
          <a:p>
            <a:pPr marL="0" marR="0" lvl="0" indent="0" algn="ctr" rtl="0">
              <a:spcBef>
                <a:spcPts val="0"/>
              </a:spcBef>
              <a:spcAft>
                <a:spcPts val="0"/>
              </a:spcAft>
              <a:buNone/>
            </a:pPr>
            <a:r>
              <a:rPr lang="en" sz="2100" b="0" i="0" u="none" strike="noStrike" cap="none" dirty="0">
                <a:solidFill>
                  <a:srgbClr val="7F7F7F"/>
                </a:solidFill>
                <a:latin typeface="Futura Medium"/>
                <a:ea typeface="Avenir"/>
                <a:cs typeface="Avenir"/>
                <a:sym typeface="Avenir"/>
              </a:rPr>
              <a:t>460 m</a:t>
            </a:r>
          </a:p>
          <a:p>
            <a:pPr marL="0" marR="0" lvl="0" indent="0" algn="ctr" rtl="0">
              <a:spcBef>
                <a:spcPts val="0"/>
              </a:spcBef>
              <a:spcAft>
                <a:spcPts val="0"/>
              </a:spcAft>
              <a:buNone/>
            </a:pPr>
            <a:r>
              <a:rPr lang="en" sz="2100" dirty="0">
                <a:solidFill>
                  <a:srgbClr val="7F7F7F"/>
                </a:solidFill>
                <a:latin typeface="Futura Medium"/>
                <a:cs typeface="Avenir"/>
                <a:sym typeface="Avenir"/>
              </a:rPr>
              <a:t>(100 </a:t>
            </a:r>
            <a:r>
              <a:rPr lang="el-GR" sz="2100" dirty="0">
                <a:solidFill>
                  <a:srgbClr val="7F7F7F"/>
                </a:solidFill>
                <a:latin typeface="Calibri" panose="020F0502020204030204" pitchFamily="34" charset="0"/>
                <a:cs typeface="Calibri" panose="020F0502020204030204" pitchFamily="34" charset="0"/>
                <a:sym typeface="Avenir"/>
              </a:rPr>
              <a:t>μ</a:t>
            </a:r>
            <a:r>
              <a:rPr lang="en-US" sz="2100" dirty="0">
                <a:solidFill>
                  <a:srgbClr val="7F7F7F"/>
                </a:solidFill>
                <a:latin typeface="Calibri" panose="020F0502020204030204" pitchFamily="34" charset="0"/>
                <a:cs typeface="Calibri" panose="020F0502020204030204" pitchFamily="34" charset="0"/>
                <a:sym typeface="Avenir"/>
              </a:rPr>
              <a:t>s</a:t>
            </a:r>
            <a:r>
              <a:rPr lang="en" sz="2100" dirty="0">
                <a:solidFill>
                  <a:srgbClr val="7F7F7F"/>
                </a:solidFill>
                <a:latin typeface="Futura Medium"/>
                <a:cs typeface="Avenir"/>
                <a:sym typeface="Avenir"/>
              </a:rPr>
              <a:t>)</a:t>
            </a:r>
            <a:endParaRPr sz="1100" dirty="0">
              <a:latin typeface="Futura Medium"/>
            </a:endParaRPr>
          </a:p>
        </p:txBody>
      </p:sp>
      <p:pic>
        <p:nvPicPr>
          <p:cNvPr id="14" name="Google Shape;101;p17">
            <a:extLst>
              <a:ext uri="{FF2B5EF4-FFF2-40B4-BE49-F238E27FC236}">
                <a16:creationId xmlns:a16="http://schemas.microsoft.com/office/drawing/2014/main" id="{238FB9D9-BA09-4236-9998-DB9BFC15F637}"/>
              </a:ext>
            </a:extLst>
          </p:cNvPr>
          <p:cNvPicPr preferRelativeResize="0"/>
          <p:nvPr/>
        </p:nvPicPr>
        <p:blipFill rotWithShape="1">
          <a:blip r:embed="rId3">
            <a:alphaModFix/>
          </a:blip>
          <a:srcRect/>
          <a:stretch/>
        </p:blipFill>
        <p:spPr>
          <a:xfrm>
            <a:off x="2853127" y="3703977"/>
            <a:ext cx="979817" cy="837026"/>
          </a:xfrm>
          <a:prstGeom prst="rect">
            <a:avLst/>
          </a:prstGeom>
          <a:noFill/>
          <a:ln>
            <a:noFill/>
          </a:ln>
        </p:spPr>
      </p:pic>
      <p:pic>
        <p:nvPicPr>
          <p:cNvPr id="16" name="Google Shape;102;p17">
            <a:extLst>
              <a:ext uri="{FF2B5EF4-FFF2-40B4-BE49-F238E27FC236}">
                <a16:creationId xmlns:a16="http://schemas.microsoft.com/office/drawing/2014/main" id="{9DF53B74-966D-4A00-AE16-B62F2B1D432F}"/>
              </a:ext>
            </a:extLst>
          </p:cNvPr>
          <p:cNvPicPr preferRelativeResize="0"/>
          <p:nvPr/>
        </p:nvPicPr>
        <p:blipFill rotWithShape="1">
          <a:blip r:embed="rId4">
            <a:alphaModFix/>
          </a:blip>
          <a:srcRect/>
          <a:stretch/>
        </p:blipFill>
        <p:spPr>
          <a:xfrm>
            <a:off x="6441192" y="3766785"/>
            <a:ext cx="533684" cy="812386"/>
          </a:xfrm>
          <a:prstGeom prst="rect">
            <a:avLst/>
          </a:prstGeom>
          <a:noFill/>
          <a:ln>
            <a:noFill/>
          </a:ln>
        </p:spPr>
      </p:pic>
      <p:pic>
        <p:nvPicPr>
          <p:cNvPr id="18" name="Google Shape;103;p17">
            <a:extLst>
              <a:ext uri="{FF2B5EF4-FFF2-40B4-BE49-F238E27FC236}">
                <a16:creationId xmlns:a16="http://schemas.microsoft.com/office/drawing/2014/main" id="{B690BD85-3604-48FA-B2B2-70482E643955}"/>
              </a:ext>
            </a:extLst>
          </p:cNvPr>
          <p:cNvPicPr preferRelativeResize="0"/>
          <p:nvPr/>
        </p:nvPicPr>
        <p:blipFill rotWithShape="1">
          <a:blip r:embed="rId5">
            <a:alphaModFix/>
          </a:blip>
          <a:srcRect/>
          <a:stretch/>
        </p:blipFill>
        <p:spPr>
          <a:xfrm>
            <a:off x="592438" y="3417876"/>
            <a:ext cx="1286562" cy="1293645"/>
          </a:xfrm>
          <a:prstGeom prst="rect">
            <a:avLst/>
          </a:prstGeom>
          <a:noFill/>
          <a:ln>
            <a:noFill/>
          </a:ln>
        </p:spPr>
      </p:pic>
      <p:pic>
        <p:nvPicPr>
          <p:cNvPr id="20" name="Google Shape;104;p17">
            <a:extLst>
              <a:ext uri="{FF2B5EF4-FFF2-40B4-BE49-F238E27FC236}">
                <a16:creationId xmlns:a16="http://schemas.microsoft.com/office/drawing/2014/main" id="{DD154DF6-A870-46BC-A746-9E9709604A18}"/>
              </a:ext>
            </a:extLst>
          </p:cNvPr>
          <p:cNvPicPr preferRelativeResize="0"/>
          <p:nvPr/>
        </p:nvPicPr>
        <p:blipFill rotWithShape="1">
          <a:blip r:embed="rId6">
            <a:alphaModFix/>
          </a:blip>
          <a:srcRect/>
          <a:stretch/>
        </p:blipFill>
        <p:spPr>
          <a:xfrm>
            <a:off x="4366349" y="3765988"/>
            <a:ext cx="1464494" cy="1072039"/>
          </a:xfrm>
          <a:prstGeom prst="rect">
            <a:avLst/>
          </a:prstGeom>
          <a:noFill/>
          <a:ln>
            <a:noFill/>
          </a:ln>
        </p:spPr>
      </p:pic>
      <p:pic>
        <p:nvPicPr>
          <p:cNvPr id="22" name="Google Shape;105;p17">
            <a:extLst>
              <a:ext uri="{FF2B5EF4-FFF2-40B4-BE49-F238E27FC236}">
                <a16:creationId xmlns:a16="http://schemas.microsoft.com/office/drawing/2014/main" id="{2A940DE3-E454-4DD1-ADDD-6ADFC835B60C}"/>
              </a:ext>
            </a:extLst>
          </p:cNvPr>
          <p:cNvPicPr preferRelativeResize="0"/>
          <p:nvPr/>
        </p:nvPicPr>
        <p:blipFill rotWithShape="1">
          <a:blip r:embed="rId7">
            <a:alphaModFix/>
          </a:blip>
          <a:srcRect/>
          <a:stretch/>
        </p:blipFill>
        <p:spPr>
          <a:xfrm>
            <a:off x="6070713" y="2488612"/>
            <a:ext cx="1233275" cy="1036332"/>
          </a:xfrm>
          <a:prstGeom prst="rect">
            <a:avLst/>
          </a:prstGeom>
          <a:noFill/>
          <a:ln>
            <a:noFill/>
          </a:ln>
        </p:spPr>
      </p:pic>
      <p:pic>
        <p:nvPicPr>
          <p:cNvPr id="24" name="Google Shape;106;p17">
            <a:extLst>
              <a:ext uri="{FF2B5EF4-FFF2-40B4-BE49-F238E27FC236}">
                <a16:creationId xmlns:a16="http://schemas.microsoft.com/office/drawing/2014/main" id="{7D9AC48D-75B2-4AFB-9E5D-C0954C0A5BA6}"/>
              </a:ext>
            </a:extLst>
          </p:cNvPr>
          <p:cNvPicPr preferRelativeResize="0"/>
          <p:nvPr/>
        </p:nvPicPr>
        <p:blipFill rotWithShape="1">
          <a:blip r:embed="rId8">
            <a:alphaModFix/>
          </a:blip>
          <a:srcRect/>
          <a:stretch/>
        </p:blipFill>
        <p:spPr>
          <a:xfrm>
            <a:off x="616889" y="2563604"/>
            <a:ext cx="1279463" cy="742339"/>
          </a:xfrm>
          <a:prstGeom prst="rect">
            <a:avLst/>
          </a:prstGeom>
          <a:noFill/>
          <a:ln>
            <a:noFill/>
          </a:ln>
        </p:spPr>
      </p:pic>
      <p:pic>
        <p:nvPicPr>
          <p:cNvPr id="26" name="Google Shape;107;p17">
            <a:extLst>
              <a:ext uri="{FF2B5EF4-FFF2-40B4-BE49-F238E27FC236}">
                <a16:creationId xmlns:a16="http://schemas.microsoft.com/office/drawing/2014/main" id="{9444F697-51FA-4A31-8C6C-8E5DE611057A}"/>
              </a:ext>
            </a:extLst>
          </p:cNvPr>
          <p:cNvPicPr preferRelativeResize="0"/>
          <p:nvPr/>
        </p:nvPicPr>
        <p:blipFill rotWithShape="1">
          <a:blip r:embed="rId9">
            <a:alphaModFix/>
          </a:blip>
          <a:srcRect/>
          <a:stretch/>
        </p:blipFill>
        <p:spPr>
          <a:xfrm>
            <a:off x="4362776" y="2455222"/>
            <a:ext cx="1223344" cy="1036332"/>
          </a:xfrm>
          <a:prstGeom prst="rect">
            <a:avLst/>
          </a:prstGeom>
          <a:noFill/>
          <a:ln>
            <a:noFill/>
          </a:ln>
        </p:spPr>
      </p:pic>
      <p:pic>
        <p:nvPicPr>
          <p:cNvPr id="28" name="Google Shape;108;p17">
            <a:extLst>
              <a:ext uri="{FF2B5EF4-FFF2-40B4-BE49-F238E27FC236}">
                <a16:creationId xmlns:a16="http://schemas.microsoft.com/office/drawing/2014/main" id="{CCF97043-5B07-498E-81F0-52F30398B5CA}"/>
              </a:ext>
            </a:extLst>
          </p:cNvPr>
          <p:cNvPicPr preferRelativeResize="0"/>
          <p:nvPr/>
        </p:nvPicPr>
        <p:blipFill rotWithShape="1">
          <a:blip r:embed="rId10">
            <a:alphaModFix/>
          </a:blip>
          <a:srcRect/>
          <a:stretch/>
        </p:blipFill>
        <p:spPr>
          <a:xfrm>
            <a:off x="2851473" y="2455222"/>
            <a:ext cx="868135" cy="1000502"/>
          </a:xfrm>
          <a:prstGeom prst="rect">
            <a:avLst/>
          </a:prstGeom>
          <a:noFill/>
          <a:ln>
            <a:noFill/>
          </a:ln>
        </p:spPr>
      </p:pic>
      <p:pic>
        <p:nvPicPr>
          <p:cNvPr id="36" name="Graphic 35" descr="Help">
            <a:extLst>
              <a:ext uri="{FF2B5EF4-FFF2-40B4-BE49-F238E27FC236}">
                <a16:creationId xmlns:a16="http://schemas.microsoft.com/office/drawing/2014/main" id="{CB982684-BB62-4281-8D99-711E5454AA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08696" y="2549578"/>
            <a:ext cx="901050" cy="914400"/>
          </a:xfrm>
          <a:prstGeom prst="rect">
            <a:avLst/>
          </a:prstGeom>
        </p:spPr>
      </p:pic>
      <p:sp>
        <p:nvSpPr>
          <p:cNvPr id="38" name="Google Shape;97;p17">
            <a:extLst>
              <a:ext uri="{FF2B5EF4-FFF2-40B4-BE49-F238E27FC236}">
                <a16:creationId xmlns:a16="http://schemas.microsoft.com/office/drawing/2014/main" id="{50F3A097-D3C0-44DF-A8D0-130AFD72E61B}"/>
              </a:ext>
            </a:extLst>
          </p:cNvPr>
          <p:cNvSpPr txBox="1"/>
          <p:nvPr/>
        </p:nvSpPr>
        <p:spPr>
          <a:xfrm>
            <a:off x="7440422" y="1177323"/>
            <a:ext cx="1648674" cy="9465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CA" sz="2100" b="0" i="0" u="none" strike="noStrike" cap="none">
                <a:solidFill>
                  <a:srgbClr val="2AABA8"/>
                </a:solidFill>
                <a:latin typeface="Futura Medium"/>
                <a:ea typeface="Avenir"/>
                <a:cs typeface="Avenir"/>
                <a:sym typeface="Avenir"/>
              </a:rPr>
              <a:t>?</a:t>
            </a:r>
            <a:endParaRPr lang="en-CA" sz="1100">
              <a:solidFill>
                <a:srgbClr val="2AABA8"/>
              </a:solidFill>
              <a:latin typeface="Futura Medium"/>
            </a:endParaRPr>
          </a:p>
          <a:p>
            <a:pPr marL="0" marR="0" lvl="0" indent="0" algn="ctr" rtl="0">
              <a:spcBef>
                <a:spcPts val="0"/>
              </a:spcBef>
              <a:spcAft>
                <a:spcPts val="0"/>
              </a:spcAft>
              <a:buNone/>
            </a:pPr>
            <a:r>
              <a:rPr lang="en-CA" sz="1500" b="0" i="0" u="none" strike="noStrike" cap="none">
                <a:solidFill>
                  <a:srgbClr val="2AABA8"/>
                </a:solidFill>
                <a:latin typeface="Futura Medium"/>
                <a:ea typeface="Avenir"/>
                <a:cs typeface="Avenir"/>
                <a:sym typeface="Avenir"/>
              </a:rPr>
              <a:t>2025+</a:t>
            </a:r>
            <a:endParaRPr lang="en-CA" sz="1100">
              <a:solidFill>
                <a:srgbClr val="2AABA8"/>
              </a:solidFill>
              <a:latin typeface="Futura Medium"/>
            </a:endParaRPr>
          </a:p>
          <a:p>
            <a:pPr marL="0" marR="0" lvl="0" indent="0" algn="ctr" rtl="0">
              <a:spcBef>
                <a:spcPts val="0"/>
              </a:spcBef>
              <a:spcAft>
                <a:spcPts val="0"/>
              </a:spcAft>
              <a:buNone/>
            </a:pPr>
            <a:r>
              <a:rPr lang="en" sz="2100">
                <a:solidFill>
                  <a:srgbClr val="2AABA8"/>
                </a:solidFill>
                <a:latin typeface="Futura Medium"/>
                <a:ea typeface="Avenir"/>
                <a:cs typeface="Avenir"/>
                <a:sym typeface="Avenir"/>
              </a:rPr>
              <a:t>&lt;0.30</a:t>
            </a:r>
            <a:r>
              <a:rPr lang="en" sz="2100" b="0" i="0" u="none" strike="noStrike" cap="none">
                <a:solidFill>
                  <a:srgbClr val="2AABA8"/>
                </a:solidFill>
                <a:latin typeface="Futura Medium"/>
                <a:ea typeface="Avenir"/>
                <a:cs typeface="Avenir"/>
                <a:sym typeface="Avenir"/>
              </a:rPr>
              <a:t> m</a:t>
            </a:r>
          </a:p>
          <a:p>
            <a:pPr marL="0" marR="0" lvl="0" indent="0" algn="ctr" rtl="0">
              <a:spcBef>
                <a:spcPts val="0"/>
              </a:spcBef>
              <a:spcAft>
                <a:spcPts val="0"/>
              </a:spcAft>
              <a:buNone/>
            </a:pPr>
            <a:r>
              <a:rPr lang="en" sz="2100">
                <a:solidFill>
                  <a:srgbClr val="2AABA8"/>
                </a:solidFill>
                <a:latin typeface="Futura Medium"/>
                <a:ea typeface="Avenir"/>
                <a:cs typeface="Avenir"/>
                <a:sym typeface="Avenir"/>
              </a:rPr>
              <a:t>(&lt; 1 ns)</a:t>
            </a:r>
            <a:endParaRPr sz="2200" b="0" i="0" u="none" strike="noStrike" cap="none">
              <a:solidFill>
                <a:srgbClr val="2AABA8"/>
              </a:solidFill>
              <a:latin typeface="Futura Medium"/>
              <a:ea typeface="Avenir"/>
              <a:cs typeface="Avenir"/>
              <a:sym typeface="Avenir"/>
            </a:endParaRPr>
          </a:p>
        </p:txBody>
      </p:sp>
      <p:sp>
        <p:nvSpPr>
          <p:cNvPr id="21" name="Text Box 5">
            <a:extLst>
              <a:ext uri="{FF2B5EF4-FFF2-40B4-BE49-F238E27FC236}">
                <a16:creationId xmlns:a16="http://schemas.microsoft.com/office/drawing/2014/main" id="{68AE9B25-9C38-43C6-A562-98C4DAE05F01}"/>
              </a:ext>
            </a:extLst>
          </p:cNvPr>
          <p:cNvSpPr txBox="1"/>
          <p:nvPr/>
        </p:nvSpPr>
        <p:spPr>
          <a:xfrm>
            <a:off x="570387" y="411458"/>
            <a:ext cx="7632836"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defTabSz="685800">
              <a:buClrTx/>
              <a:defRPr/>
            </a:pPr>
            <a:r>
              <a:rPr lang="en-US" sz="3000" kern="1200" cap="all">
                <a:solidFill>
                  <a:srgbClr val="2AABA8"/>
                </a:solidFill>
                <a:latin typeface="Futura Medium"/>
                <a:ea typeface="Source Sans Pro" panose="020B0503030403020204" pitchFamily="34" charset="0"/>
                <a:cs typeface="Times New Roman" panose="02020603050405020304" pitchFamily="18" charset="0"/>
              </a:rPr>
              <a:t>A Brief History of Navigation </a:t>
            </a:r>
          </a:p>
        </p:txBody>
      </p:sp>
      <p:sp>
        <p:nvSpPr>
          <p:cNvPr id="23" name="Footer Placeholder 2">
            <a:extLst>
              <a:ext uri="{FF2B5EF4-FFF2-40B4-BE49-F238E27FC236}">
                <a16:creationId xmlns:a16="http://schemas.microsoft.com/office/drawing/2014/main" id="{E266C737-A0C8-4FC9-93CC-B9797E0E0D28}"/>
              </a:ext>
            </a:extLst>
          </p:cNvPr>
          <p:cNvSpPr>
            <a:spLocks noGrp="1"/>
          </p:cNvSpPr>
          <p:nvPr>
            <p:ph type="ftr" sz="quarter" idx="11"/>
          </p:nvPr>
        </p:nvSpPr>
        <p:spPr>
          <a:xfrm>
            <a:off x="686220" y="4767263"/>
            <a:ext cx="3885780" cy="273844"/>
          </a:xfrm>
        </p:spPr>
        <p:txBody>
          <a:bodyPr/>
          <a:lstStyle/>
          <a:p>
            <a:pPr defTabSz="685800">
              <a:buClrTx/>
            </a:pPr>
            <a:r>
              <a:rPr lang="en-US" kern="1200">
                <a:solidFill>
                  <a:prstClr val="black"/>
                </a:solidFill>
                <a:latin typeface="Futura Medium"/>
                <a:ea typeface="+mn-ea"/>
                <a:cs typeface="+mn-cs"/>
              </a:rPr>
              <a:t>WSTS 2022</a:t>
            </a:r>
          </a:p>
        </p:txBody>
      </p:sp>
      <p:sp>
        <p:nvSpPr>
          <p:cNvPr id="25" name="Text Box 4">
            <a:extLst>
              <a:ext uri="{FF2B5EF4-FFF2-40B4-BE49-F238E27FC236}">
                <a16:creationId xmlns:a16="http://schemas.microsoft.com/office/drawing/2014/main" id="{67F239DF-3FE8-4CAE-84BC-955D85D7AB8F}"/>
              </a:ext>
            </a:extLst>
          </p:cNvPr>
          <p:cNvSpPr txBox="1"/>
          <p:nvPr/>
        </p:nvSpPr>
        <p:spPr>
          <a:xfrm>
            <a:off x="8551476" y="479599"/>
            <a:ext cx="471567"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4</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247562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
            <a:extLst>
              <a:ext uri="{FF2B5EF4-FFF2-40B4-BE49-F238E27FC236}">
                <a16:creationId xmlns:a16="http://schemas.microsoft.com/office/drawing/2014/main" id="{68AE9B25-9C38-43C6-A562-98C4DAE05F01}"/>
              </a:ext>
            </a:extLst>
          </p:cNvPr>
          <p:cNvSpPr txBox="1"/>
          <p:nvPr/>
        </p:nvSpPr>
        <p:spPr>
          <a:xfrm>
            <a:off x="457303" y="41145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all" spc="0" normalizeH="0" noProof="0">
                <a:ln>
                  <a:noFill/>
                </a:ln>
                <a:solidFill>
                  <a:srgbClr val="2AABA8"/>
                </a:solidFill>
                <a:effectLst/>
                <a:uLnTx/>
                <a:uFillTx/>
                <a:latin typeface="Futura Medium"/>
                <a:ea typeface="Source Sans Pro" panose="020B0503030403020204" pitchFamily="34" charset="0"/>
                <a:cs typeface="Times New Roman" panose="02020603050405020304" pitchFamily="18" charset="0"/>
                <a:sym typeface="Arial"/>
              </a:rPr>
              <a:t>‘Moore’s’ Law of Navigation</a:t>
            </a:r>
          </a:p>
        </p:txBody>
      </p:sp>
      <p:sp>
        <p:nvSpPr>
          <p:cNvPr id="23" name="Footer Placeholder 2">
            <a:extLst>
              <a:ext uri="{FF2B5EF4-FFF2-40B4-BE49-F238E27FC236}">
                <a16:creationId xmlns:a16="http://schemas.microsoft.com/office/drawing/2014/main" id="{E266C737-A0C8-4FC9-93CC-B9797E0E0D28}"/>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1" u="none" strike="noStrike" kern="1200" cap="none" spc="0" normalizeH="0" baseline="0" noProof="0">
                <a:ln>
                  <a:noFill/>
                </a:ln>
                <a:solidFill>
                  <a:prstClr val="black"/>
                </a:solidFill>
                <a:effectLst/>
                <a:uLnTx/>
                <a:uFillTx/>
                <a:latin typeface="Futura Medium"/>
                <a:ea typeface="+mn-ea"/>
                <a:sym typeface="Arial"/>
              </a:rPr>
              <a:t>WSTS 2022</a:t>
            </a:r>
          </a:p>
        </p:txBody>
      </p:sp>
      <p:sp>
        <p:nvSpPr>
          <p:cNvPr id="25" name="Text Box 4">
            <a:extLst>
              <a:ext uri="{FF2B5EF4-FFF2-40B4-BE49-F238E27FC236}">
                <a16:creationId xmlns:a16="http://schemas.microsoft.com/office/drawing/2014/main" id="{67F239DF-3FE8-4CAE-84BC-955D85D7AB8F}"/>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5</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pic>
        <p:nvPicPr>
          <p:cNvPr id="19" name="Picture 18">
            <a:extLst>
              <a:ext uri="{FF2B5EF4-FFF2-40B4-BE49-F238E27FC236}">
                <a16:creationId xmlns:a16="http://schemas.microsoft.com/office/drawing/2014/main" id="{967A2712-537C-4CC4-BF66-94180CCAD3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31491" y="1005578"/>
            <a:ext cx="5481018" cy="3790176"/>
          </a:xfrm>
          <a:prstGeom prst="rect">
            <a:avLst/>
          </a:prstGeom>
        </p:spPr>
      </p:pic>
      <p:sp>
        <p:nvSpPr>
          <p:cNvPr id="27" name="TextBox 26">
            <a:extLst>
              <a:ext uri="{FF2B5EF4-FFF2-40B4-BE49-F238E27FC236}">
                <a16:creationId xmlns:a16="http://schemas.microsoft.com/office/drawing/2014/main" id="{AF10E1D8-2C1D-4848-8163-AED411D01661}"/>
              </a:ext>
            </a:extLst>
          </p:cNvPr>
          <p:cNvSpPr txBox="1"/>
          <p:nvPr/>
        </p:nvSpPr>
        <p:spPr>
          <a:xfrm>
            <a:off x="282484" y="1832857"/>
            <a:ext cx="1237534" cy="12464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
                <a:srgbClr val="000000"/>
              </a:buClr>
              <a:buSzTx/>
              <a:buFont typeface="Arial"/>
              <a:buNone/>
              <a:tabLst/>
              <a:defRPr/>
            </a:pPr>
            <a:r>
              <a:rPr kumimoji="0" lang="en-US" sz="1500" b="0" i="0" u="sng" strike="noStrike" kern="1200" cap="none" spc="0" normalizeH="0" baseline="0" noProof="0">
                <a:ln>
                  <a:noFill/>
                </a:ln>
                <a:solidFill>
                  <a:srgbClr val="1DB9B2"/>
                </a:solidFill>
                <a:effectLst/>
                <a:uLnTx/>
                <a:uFillTx/>
                <a:latin typeface="Futura Medium"/>
                <a:ea typeface="Avenir Medium" charset="0"/>
                <a:cs typeface="Calibri" panose="020F0502020204030204" pitchFamily="34" charset="0"/>
                <a:sym typeface="Arial"/>
              </a:rPr>
              <a:t>Trend</a:t>
            </a:r>
            <a:r>
              <a:rPr kumimoji="0" lang="en-US" sz="1500" b="0" i="0" u="none" strike="noStrike" kern="1200" cap="none" spc="0" normalizeH="0" baseline="0" noProof="0">
                <a:ln>
                  <a:noFill/>
                </a:ln>
                <a:solidFill>
                  <a:srgbClr val="1DB9B2"/>
                </a:solidFill>
                <a:effectLst/>
                <a:uLnTx/>
                <a:uFillTx/>
                <a:latin typeface="Futura Medium"/>
                <a:ea typeface="Avenir Medium" charset="0"/>
                <a:cs typeface="Calibri" panose="020F0502020204030204" pitchFamily="34" charset="0"/>
                <a:sym typeface="Arial"/>
              </a:rPr>
              <a:t>: </a:t>
            </a:r>
          </a:p>
          <a:p>
            <a:pPr marL="0" marR="0" lvl="0" indent="0" algn="l" defTabSz="3429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1200" cap="none" spc="0" normalizeH="0" baseline="0" noProof="0">
                <a:ln>
                  <a:noFill/>
                </a:ln>
                <a:solidFill>
                  <a:srgbClr val="1DB9B2"/>
                </a:solidFill>
                <a:effectLst/>
                <a:uLnTx/>
                <a:uFillTx/>
                <a:latin typeface="Futura Medium"/>
                <a:ea typeface="Avenir Medium" charset="0"/>
                <a:cs typeface="Calibri" panose="020F0502020204030204" pitchFamily="34" charset="0"/>
                <a:sym typeface="Arial"/>
              </a:rPr>
              <a:t>10x better accuracy </a:t>
            </a:r>
          </a:p>
          <a:p>
            <a:pPr marL="0" marR="0" lvl="0" indent="0" algn="l" defTabSz="3429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1200" cap="none" spc="0" normalizeH="0" baseline="0" noProof="0">
                <a:ln>
                  <a:noFill/>
                </a:ln>
                <a:solidFill>
                  <a:srgbClr val="1DB9B2"/>
                </a:solidFill>
                <a:effectLst/>
                <a:uLnTx/>
                <a:uFillTx/>
                <a:latin typeface="Futura Medium"/>
                <a:ea typeface="Avenir Medium" charset="0"/>
                <a:cs typeface="Calibri" panose="020F0502020204030204" pitchFamily="34" charset="0"/>
                <a:sym typeface="Arial"/>
              </a:rPr>
              <a:t>every </a:t>
            </a:r>
          </a:p>
          <a:p>
            <a:pPr marL="0" marR="0" lvl="0" indent="0" algn="l" defTabSz="3429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1200" cap="none" spc="0" normalizeH="0" baseline="0" noProof="0">
                <a:ln>
                  <a:noFill/>
                </a:ln>
                <a:solidFill>
                  <a:srgbClr val="1DB9B2"/>
                </a:solidFill>
                <a:effectLst/>
                <a:uLnTx/>
                <a:uFillTx/>
                <a:latin typeface="Futura Medium"/>
                <a:ea typeface="Avenir Medium" charset="0"/>
                <a:cs typeface="Calibri" panose="020F0502020204030204" pitchFamily="34" charset="0"/>
                <a:sym typeface="Arial"/>
              </a:rPr>
              <a:t>30 years </a:t>
            </a:r>
          </a:p>
        </p:txBody>
      </p:sp>
      <p:sp>
        <p:nvSpPr>
          <p:cNvPr id="29" name="TextBox 28">
            <a:extLst>
              <a:ext uri="{FF2B5EF4-FFF2-40B4-BE49-F238E27FC236}">
                <a16:creationId xmlns:a16="http://schemas.microsoft.com/office/drawing/2014/main" id="{B524A393-8869-430B-A17C-25298534700E}"/>
              </a:ext>
            </a:extLst>
          </p:cNvPr>
          <p:cNvSpPr txBox="1"/>
          <p:nvPr/>
        </p:nvSpPr>
        <p:spPr>
          <a:xfrm>
            <a:off x="7673884" y="1948272"/>
            <a:ext cx="118763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
                <a:srgbClr val="000000"/>
              </a:buClr>
              <a:buSzTx/>
              <a:buFont typeface="Arial"/>
              <a:buNone/>
              <a:tabLst/>
              <a:defRPr/>
            </a:pPr>
            <a:r>
              <a:rPr kumimoji="0" lang="en-US" sz="1500" b="0" i="0" u="sng" strike="noStrike" kern="1200" cap="none" spc="0" normalizeH="0" baseline="0" noProof="0">
                <a:ln>
                  <a:noFill/>
                </a:ln>
                <a:solidFill>
                  <a:srgbClr val="1DB9B2"/>
                </a:solidFill>
                <a:effectLst/>
                <a:uLnTx/>
                <a:uFillTx/>
                <a:latin typeface="Futura Medium"/>
                <a:ea typeface="Avenir Medium" charset="0"/>
                <a:cs typeface="Calibri" panose="020F0502020204030204" pitchFamily="34" charset="0"/>
                <a:sym typeface="Arial"/>
              </a:rPr>
              <a:t>2020s:</a:t>
            </a:r>
            <a:r>
              <a:rPr kumimoji="0" lang="en-US" sz="1500" b="0" i="0" u="none" strike="noStrike" kern="1200" cap="none" spc="0" normalizeH="0" baseline="0" noProof="0">
                <a:ln>
                  <a:noFill/>
                </a:ln>
                <a:solidFill>
                  <a:srgbClr val="1DB9B2"/>
                </a:solidFill>
                <a:effectLst/>
                <a:uLnTx/>
                <a:uFillTx/>
                <a:latin typeface="Futura Medium"/>
                <a:ea typeface="Avenir Medium" charset="0"/>
                <a:cs typeface="Calibri" panose="020F0502020204030204" pitchFamily="34" charset="0"/>
                <a:sym typeface="Arial"/>
              </a:rPr>
              <a:t> </a:t>
            </a:r>
          </a:p>
          <a:p>
            <a:pPr marL="0" marR="0" lvl="0" indent="0" algn="l" defTabSz="3429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1200" cap="none" spc="0" normalizeH="0" baseline="0" noProof="0">
                <a:ln>
                  <a:noFill/>
                </a:ln>
                <a:solidFill>
                  <a:srgbClr val="1DB9B2"/>
                </a:solidFill>
                <a:effectLst/>
                <a:uLnTx/>
                <a:uFillTx/>
                <a:latin typeface="Futura Medium"/>
                <a:ea typeface="Avenir Medium" charset="0"/>
                <a:cs typeface="Calibri" panose="020F0502020204030204" pitchFamily="34" charset="0"/>
                <a:sym typeface="Arial"/>
              </a:rPr>
              <a:t>Decade </a:t>
            </a:r>
          </a:p>
          <a:p>
            <a:pPr marL="0" marR="0" lvl="0" indent="0" algn="l" defTabSz="3429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1200" cap="none" spc="0" normalizeH="0" baseline="0" noProof="0">
                <a:ln>
                  <a:noFill/>
                </a:ln>
                <a:solidFill>
                  <a:srgbClr val="1DB9B2"/>
                </a:solidFill>
                <a:effectLst/>
                <a:uLnTx/>
                <a:uFillTx/>
                <a:latin typeface="Futura Medium"/>
                <a:ea typeface="Avenir Medium" charset="0"/>
                <a:cs typeface="Calibri" panose="020F0502020204030204" pitchFamily="34" charset="0"/>
                <a:sym typeface="Arial"/>
              </a:rPr>
              <a:t>of the Decimeter</a:t>
            </a:r>
          </a:p>
        </p:txBody>
      </p:sp>
    </p:spTree>
    <p:extLst>
      <p:ext uri="{BB962C8B-B14F-4D97-AF65-F5344CB8AC3E}">
        <p14:creationId xmlns:p14="http://schemas.microsoft.com/office/powerpoint/2010/main" val="188916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8000" b="-41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8CC030-A423-4CE9-AAF9-591DB3976E36}"/>
              </a:ext>
            </a:extLst>
          </p:cNvPr>
          <p:cNvSpPr txBox="1">
            <a:spLocks/>
          </p:cNvSpPr>
          <p:nvPr/>
        </p:nvSpPr>
        <p:spPr>
          <a:xfrm>
            <a:off x="5914360" y="3800589"/>
            <a:ext cx="2923926" cy="11162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Next LT Pro" panose="020B0504020202020204" pitchFamily="34" charset="0"/>
                <a:ea typeface="Avenir"/>
                <a:cs typeface="Avenir"/>
                <a:sym typeface="Avenir"/>
              </a:defRPr>
            </a:lvl1pPr>
            <a:lvl2pPr marR="0" lvl="1"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9pPr>
          </a:lstStyle>
          <a:p>
            <a:r>
              <a:rPr lang="en-CA" sz="1800" dirty="0">
                <a:solidFill>
                  <a:schemeClr val="bg1"/>
                </a:solidFill>
                <a:latin typeface="Futura Medium"/>
              </a:rPr>
              <a:t>Autonomous Driving needs </a:t>
            </a:r>
          </a:p>
          <a:p>
            <a:r>
              <a:rPr lang="en-CA" sz="1800" dirty="0">
                <a:solidFill>
                  <a:schemeClr val="bg1"/>
                </a:solidFill>
                <a:latin typeface="Futura Medium"/>
              </a:rPr>
              <a:t>10 cm, 95% (2</a:t>
            </a:r>
            <a:r>
              <a:rPr lang="el-GR" sz="1800" dirty="0">
                <a:solidFill>
                  <a:schemeClr val="bg1"/>
                </a:solidFill>
                <a:latin typeface="Futura Medium"/>
                <a:cs typeface="Calibri" panose="020F0502020204030204" pitchFamily="34" charset="0"/>
              </a:rPr>
              <a:t>σ</a:t>
            </a:r>
            <a:r>
              <a:rPr lang="en-CA" sz="1800" dirty="0">
                <a:solidFill>
                  <a:schemeClr val="bg1"/>
                </a:solidFill>
                <a:latin typeface="Futura Medium"/>
                <a:cs typeface="Calibri" panose="020F0502020204030204" pitchFamily="34" charset="0"/>
              </a:rPr>
              <a:t>)</a:t>
            </a:r>
            <a:endParaRPr lang="en-CA" sz="1800" dirty="0">
              <a:solidFill>
                <a:schemeClr val="bg1"/>
              </a:solidFill>
              <a:latin typeface="Futura Medium"/>
            </a:endParaRPr>
          </a:p>
          <a:p>
            <a:r>
              <a:rPr lang="en-CA" sz="1800" dirty="0">
                <a:solidFill>
                  <a:schemeClr val="bg1"/>
                </a:solidFill>
                <a:latin typeface="Futura Medium"/>
              </a:rPr>
              <a:t>30 cm, 10</a:t>
            </a:r>
            <a:r>
              <a:rPr lang="en-CA" sz="1800" baseline="30000" dirty="0">
                <a:solidFill>
                  <a:schemeClr val="bg1"/>
                </a:solidFill>
                <a:latin typeface="Futura Medium"/>
              </a:rPr>
              <a:t>-9</a:t>
            </a:r>
            <a:r>
              <a:rPr lang="en-CA" sz="1800" dirty="0">
                <a:solidFill>
                  <a:schemeClr val="bg1"/>
                </a:solidFill>
                <a:latin typeface="Futura Medium"/>
              </a:rPr>
              <a:t>  (5.7</a:t>
            </a:r>
            <a:r>
              <a:rPr lang="el-GR" sz="1800" dirty="0">
                <a:solidFill>
                  <a:schemeClr val="bg1"/>
                </a:solidFill>
                <a:latin typeface="Futura Medium"/>
                <a:cs typeface="Calibri" panose="020F0502020204030204" pitchFamily="34" charset="0"/>
              </a:rPr>
              <a:t>σ</a:t>
            </a:r>
            <a:r>
              <a:rPr lang="en-CA" sz="1800" dirty="0">
                <a:solidFill>
                  <a:schemeClr val="bg1"/>
                </a:solidFill>
                <a:latin typeface="Futura Medium"/>
                <a:cs typeface="Calibri" panose="020F0502020204030204" pitchFamily="34" charset="0"/>
              </a:rPr>
              <a:t>)</a:t>
            </a:r>
            <a:endParaRPr lang="en-CA" sz="1800" baseline="30000" dirty="0">
              <a:solidFill>
                <a:schemeClr val="bg1"/>
              </a:solidFill>
              <a:latin typeface="Futura Medium"/>
            </a:endParaRPr>
          </a:p>
          <a:p>
            <a:endParaRPr lang="en-CA" sz="1800" dirty="0">
              <a:solidFill>
                <a:schemeClr val="bg1"/>
              </a:solidFill>
              <a:latin typeface="Futura Medium"/>
            </a:endParaRPr>
          </a:p>
        </p:txBody>
      </p:sp>
      <p:sp>
        <p:nvSpPr>
          <p:cNvPr id="11" name="Text Box 5">
            <a:extLst>
              <a:ext uri="{FF2B5EF4-FFF2-40B4-BE49-F238E27FC236}">
                <a16:creationId xmlns:a16="http://schemas.microsoft.com/office/drawing/2014/main" id="{04B84A87-A83E-4536-9861-82AAD28E1B3C}"/>
              </a:ext>
            </a:extLst>
          </p:cNvPr>
          <p:cNvSpPr txBox="1"/>
          <p:nvPr/>
        </p:nvSpPr>
        <p:spPr>
          <a:xfrm>
            <a:off x="0" y="22664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defTabSz="685800">
              <a:buClrTx/>
              <a:defRPr/>
            </a:pPr>
            <a:r>
              <a:rPr lang="en-US" sz="3000" kern="1200" cap="all" dirty="0">
                <a:solidFill>
                  <a:srgbClr val="2AABA8"/>
                </a:solidFill>
                <a:latin typeface="Futura Medium"/>
                <a:ea typeface="Source Sans Pro" panose="020B0503030403020204" pitchFamily="34" charset="0"/>
                <a:cs typeface="Times New Roman" panose="02020603050405020304" pitchFamily="18" charset="0"/>
              </a:rPr>
              <a:t>New Nav Drivers</a:t>
            </a:r>
          </a:p>
        </p:txBody>
      </p:sp>
      <p:sp>
        <p:nvSpPr>
          <p:cNvPr id="12" name="Footer Placeholder 2">
            <a:extLst>
              <a:ext uri="{FF2B5EF4-FFF2-40B4-BE49-F238E27FC236}">
                <a16:creationId xmlns:a16="http://schemas.microsoft.com/office/drawing/2014/main" id="{0E5726C8-1255-4D20-9A7C-EEE2DFD6A5A3}"/>
              </a:ext>
            </a:extLst>
          </p:cNvPr>
          <p:cNvSpPr>
            <a:spLocks noGrp="1"/>
          </p:cNvSpPr>
          <p:nvPr>
            <p:ph type="ftr" sz="quarter" idx="11"/>
          </p:nvPr>
        </p:nvSpPr>
        <p:spPr>
          <a:xfrm>
            <a:off x="628650" y="4767263"/>
            <a:ext cx="3943350" cy="273844"/>
          </a:xfrm>
        </p:spPr>
        <p:txBody>
          <a:bodyPr/>
          <a:lstStyle/>
          <a:p>
            <a:pPr defTabSz="685800">
              <a:buClrTx/>
            </a:pPr>
            <a:r>
              <a:rPr lang="en-US" kern="1200">
                <a:solidFill>
                  <a:schemeClr val="bg1"/>
                </a:solidFill>
                <a:latin typeface="Futura Medium"/>
                <a:ea typeface="+mn-ea"/>
                <a:cs typeface="+mn-cs"/>
              </a:rPr>
              <a:t>WSTS 2022</a:t>
            </a:r>
          </a:p>
        </p:txBody>
      </p:sp>
      <p:sp>
        <p:nvSpPr>
          <p:cNvPr id="13" name="Text Box 4">
            <a:extLst>
              <a:ext uri="{FF2B5EF4-FFF2-40B4-BE49-F238E27FC236}">
                <a16:creationId xmlns:a16="http://schemas.microsoft.com/office/drawing/2014/main" id="{440E2320-F0D3-4B68-8C6F-2418109EDCC3}"/>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6</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955584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2258D-8E03-45D1-A561-493E28D54BB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ackgroundRemoval t="9894" b="97703" l="9897" r="89956">
                        <a14:foregroundMark x1="41211" y1="93816" x2="41211" y2="93816"/>
                        <a14:foregroundMark x1="50074" y1="97703" x2="50074" y2="97703"/>
                      </a14:backgroundRemoval>
                    </a14:imgEffect>
                  </a14:imgLayer>
                </a14:imgProps>
              </a:ext>
            </a:extLst>
          </a:blip>
          <a:stretch>
            <a:fillRect/>
          </a:stretch>
        </p:blipFill>
        <p:spPr>
          <a:xfrm>
            <a:off x="2351132" y="1073268"/>
            <a:ext cx="8140446" cy="6805750"/>
          </a:xfrm>
          <a:prstGeom prst="rect">
            <a:avLst/>
          </a:prstGeom>
        </p:spPr>
      </p:pic>
      <p:sp>
        <p:nvSpPr>
          <p:cNvPr id="5" name="Content Placeholder 4">
            <a:extLst>
              <a:ext uri="{FF2B5EF4-FFF2-40B4-BE49-F238E27FC236}">
                <a16:creationId xmlns:a16="http://schemas.microsoft.com/office/drawing/2014/main" id="{A4DBA1C8-097B-489A-8312-DF80F2FC70E8}"/>
              </a:ext>
            </a:extLst>
          </p:cNvPr>
          <p:cNvSpPr>
            <a:spLocks noGrp="1"/>
          </p:cNvSpPr>
          <p:nvPr>
            <p:ph idx="1"/>
          </p:nvPr>
        </p:nvSpPr>
        <p:spPr>
          <a:xfrm>
            <a:off x="628651" y="1369219"/>
            <a:ext cx="3286403" cy="3263504"/>
          </a:xfrm>
        </p:spPr>
        <p:txBody>
          <a:bodyPr vert="horz" lIns="68580" tIns="34290" rIns="68580" bIns="34290" rtlCol="0" anchor="t">
            <a:normAutofit fontScale="92500" lnSpcReduction="10000"/>
          </a:bodyPr>
          <a:lstStyle/>
          <a:p>
            <a:pPr marL="170974" indent="-170974">
              <a:lnSpc>
                <a:spcPct val="100000"/>
              </a:lnSpc>
              <a:spcBef>
                <a:spcPts val="1350"/>
              </a:spcBef>
            </a:pPr>
            <a:r>
              <a:rPr lang="en-US" sz="1500">
                <a:solidFill>
                  <a:srgbClr val="2AABA8"/>
                </a:solidFill>
              </a:rPr>
              <a:t>Infrastructure / Timing users: </a:t>
            </a:r>
            <a:r>
              <a:rPr lang="en-US" sz="1500"/>
              <a:t>Better security, resilience &amp; indoor penetration</a:t>
            </a:r>
          </a:p>
          <a:p>
            <a:pPr marL="170974" indent="-170974">
              <a:lnSpc>
                <a:spcPct val="100000"/>
              </a:lnSpc>
              <a:spcBef>
                <a:spcPts val="1350"/>
              </a:spcBef>
            </a:pPr>
            <a:r>
              <a:rPr lang="en-US" sz="1500">
                <a:solidFill>
                  <a:srgbClr val="2AABA8"/>
                </a:solidFill>
              </a:rPr>
              <a:t>Correction-service users: </a:t>
            </a:r>
            <a:r>
              <a:rPr lang="en-US" sz="1500"/>
              <a:t>Higher accuracy &amp; faster convergence</a:t>
            </a:r>
          </a:p>
          <a:p>
            <a:pPr marL="170974" indent="-170974">
              <a:lnSpc>
                <a:spcPct val="100000"/>
              </a:lnSpc>
              <a:spcBef>
                <a:spcPts val="1350"/>
              </a:spcBef>
            </a:pPr>
            <a:r>
              <a:rPr lang="en-US" sz="1500">
                <a:solidFill>
                  <a:srgbClr val="2AABA8"/>
                </a:solidFill>
              </a:rPr>
              <a:t>DoD Users: </a:t>
            </a:r>
            <a:r>
              <a:rPr lang="en-US" sz="1500"/>
              <a:t>Improved anti-jam performance and system redundancy</a:t>
            </a:r>
          </a:p>
          <a:p>
            <a:pPr marL="170974" indent="-170974">
              <a:lnSpc>
                <a:spcPct val="100000"/>
              </a:lnSpc>
              <a:spcBef>
                <a:spcPts val="1350"/>
              </a:spcBef>
            </a:pPr>
            <a:r>
              <a:rPr lang="en-US" sz="1500">
                <a:solidFill>
                  <a:srgbClr val="2AABA8"/>
                </a:solidFill>
              </a:rPr>
              <a:t>IoT / mobile users: </a:t>
            </a:r>
            <a:r>
              <a:rPr lang="en-US" sz="1500"/>
              <a:t>Better multipath resistance &amp; lower receiver power</a:t>
            </a:r>
          </a:p>
          <a:p>
            <a:pPr marL="170974" indent="-170974">
              <a:lnSpc>
                <a:spcPct val="100000"/>
              </a:lnSpc>
              <a:spcBef>
                <a:spcPts val="1350"/>
              </a:spcBef>
            </a:pPr>
            <a:r>
              <a:rPr lang="en-US" sz="1500">
                <a:solidFill>
                  <a:srgbClr val="2AABA8"/>
                </a:solidFill>
              </a:rPr>
              <a:t>Automotive Autonomy users: </a:t>
            </a:r>
          </a:p>
          <a:p>
            <a:pPr marL="0" indent="0">
              <a:lnSpc>
                <a:spcPct val="100000"/>
              </a:lnSpc>
              <a:spcBef>
                <a:spcPts val="0"/>
              </a:spcBef>
              <a:buNone/>
            </a:pPr>
            <a:r>
              <a:rPr lang="en-US" sz="1500">
                <a:solidFill>
                  <a:srgbClr val="2AABA8"/>
                </a:solidFill>
              </a:rPr>
              <a:t>   </a:t>
            </a:r>
            <a:r>
              <a:rPr lang="en-US" sz="1500"/>
              <a:t>All of the above</a:t>
            </a:r>
          </a:p>
          <a:p>
            <a:pPr marL="170974" indent="-170974"/>
            <a:endParaRPr lang="en-US">
              <a:cs typeface="Calibri" panose="020F0502020204030204"/>
            </a:endParaRPr>
          </a:p>
        </p:txBody>
      </p:sp>
      <p:sp>
        <p:nvSpPr>
          <p:cNvPr id="3" name="Footer Placeholder 2">
            <a:extLst>
              <a:ext uri="{FF2B5EF4-FFF2-40B4-BE49-F238E27FC236}">
                <a16:creationId xmlns:a16="http://schemas.microsoft.com/office/drawing/2014/main" id="{9DE83542-89BB-445F-BE0A-F1F222637EEE}"/>
              </a:ext>
            </a:extLst>
          </p:cNvPr>
          <p:cNvSpPr>
            <a:spLocks noGrp="1"/>
          </p:cNvSpPr>
          <p:nvPr>
            <p:ph type="ftr" sz="quarter" idx="11"/>
          </p:nvPr>
        </p:nvSpPr>
        <p:spPr/>
        <p:txBody>
          <a:bodyPr/>
          <a:lstStyle/>
          <a:p>
            <a:pPr defTabSz="685800">
              <a:buClrTx/>
              <a:defRPr/>
            </a:pPr>
            <a:r>
              <a:rPr lang="en-US" kern="1200">
                <a:solidFill>
                  <a:prstClr val="black"/>
                </a:solidFill>
                <a:latin typeface="Calibri" panose="020F0502020204030204"/>
                <a:ea typeface="+mn-ea"/>
                <a:cs typeface="+mn-cs"/>
              </a:rPr>
              <a:t>WSTS 2022</a:t>
            </a:r>
          </a:p>
        </p:txBody>
      </p:sp>
      <p:sp>
        <p:nvSpPr>
          <p:cNvPr id="6" name="Text Box 5">
            <a:extLst>
              <a:ext uri="{FF2B5EF4-FFF2-40B4-BE49-F238E27FC236}">
                <a16:creationId xmlns:a16="http://schemas.microsoft.com/office/drawing/2014/main" id="{AC73937F-5735-4C7F-9FC5-A19A54042DC5}"/>
              </a:ext>
            </a:extLst>
          </p:cNvPr>
          <p:cNvSpPr txBox="1"/>
          <p:nvPr/>
        </p:nvSpPr>
        <p:spPr>
          <a:xfrm>
            <a:off x="457304" y="41145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defTabSz="685783">
              <a:buClrTx/>
              <a:defRPr/>
            </a:pPr>
            <a:r>
              <a:rPr lang="en-US" sz="3000" kern="1200">
                <a:solidFill>
                  <a:srgbClr val="2AABA8"/>
                </a:solidFill>
                <a:latin typeface="Futura medium" panose="020B0602020204020303"/>
                <a:ea typeface="Source Sans Pro" panose="020B0503030403020204" pitchFamily="34" charset="0"/>
                <a:cs typeface="Times New Roman" panose="02020603050405020304" pitchFamily="18" charset="0"/>
              </a:rPr>
              <a:t>WHO IS ASKING FOR WHAT </a:t>
            </a:r>
            <a:r>
              <a:rPr lang="en-US" sz="3000">
                <a:solidFill>
                  <a:srgbClr val="2AABA8"/>
                </a:solidFill>
                <a:latin typeface="Futura medium" panose="020B0602020204020303"/>
                <a:ea typeface="Source Sans Pro" panose="020B0503030403020204" pitchFamily="34" charset="0"/>
                <a:cs typeface="Times New Roman" panose="02020603050405020304" pitchFamily="18" charset="0"/>
              </a:rPr>
              <a:t>IN</a:t>
            </a:r>
            <a:r>
              <a:rPr lang="en-US" sz="3000" kern="1200">
                <a:solidFill>
                  <a:srgbClr val="2AABA8"/>
                </a:solidFill>
                <a:latin typeface="Futura medium" panose="020B0602020204020303"/>
                <a:ea typeface="Source Sans Pro" panose="020B0503030403020204" pitchFamily="34" charset="0"/>
                <a:cs typeface="Times New Roman" panose="02020603050405020304" pitchFamily="18" charset="0"/>
              </a:rPr>
              <a:t> 2022+</a:t>
            </a:r>
          </a:p>
        </p:txBody>
      </p:sp>
      <p:pic>
        <p:nvPicPr>
          <p:cNvPr id="9" name="Graphic 8" descr="Car">
            <a:extLst>
              <a:ext uri="{FF2B5EF4-FFF2-40B4-BE49-F238E27FC236}">
                <a16:creationId xmlns:a16="http://schemas.microsoft.com/office/drawing/2014/main" id="{F9AB48BD-EA70-46C8-ADBF-2454EA7622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1221" y="3282055"/>
            <a:ext cx="433685" cy="433685"/>
          </a:xfrm>
          <a:prstGeom prst="rect">
            <a:avLst/>
          </a:prstGeom>
          <a:effectLst>
            <a:glow rad="63500">
              <a:srgbClr val="2AABA8"/>
            </a:glow>
          </a:effectLst>
        </p:spPr>
      </p:pic>
      <p:sp>
        <p:nvSpPr>
          <p:cNvPr id="10" name="TextBox 9">
            <a:extLst>
              <a:ext uri="{FF2B5EF4-FFF2-40B4-BE49-F238E27FC236}">
                <a16:creationId xmlns:a16="http://schemas.microsoft.com/office/drawing/2014/main" id="{9C92D7D9-5CE9-4783-A79D-0CAC20EA539D}"/>
              </a:ext>
            </a:extLst>
          </p:cNvPr>
          <p:cNvSpPr txBox="1"/>
          <p:nvPr/>
        </p:nvSpPr>
        <p:spPr>
          <a:xfrm>
            <a:off x="3974469" y="2866289"/>
            <a:ext cx="1093440" cy="507831"/>
          </a:xfrm>
          <a:prstGeom prst="rect">
            <a:avLst/>
          </a:prstGeom>
          <a:noFill/>
        </p:spPr>
        <p:txBody>
          <a:bodyPr wrap="square" rtlCol="0">
            <a:spAutoFit/>
          </a:bodyPr>
          <a:lstStyle/>
          <a:p>
            <a:pPr algn="ctr" defTabSz="685800">
              <a:buClrTx/>
              <a:defRPr/>
            </a:pPr>
            <a:r>
              <a:rPr lang="en-US" sz="1350" kern="1200">
                <a:solidFill>
                  <a:prstClr val="black"/>
                </a:solidFill>
                <a:latin typeface="Futura medium"/>
                <a:ea typeface="+mn-ea"/>
                <a:cs typeface="+mn-cs"/>
              </a:rPr>
              <a:t>Auto &amp; Trucking</a:t>
            </a:r>
          </a:p>
        </p:txBody>
      </p:sp>
      <p:pic>
        <p:nvPicPr>
          <p:cNvPr id="11" name="Graphic 10" descr="Cell Tower">
            <a:extLst>
              <a:ext uri="{FF2B5EF4-FFF2-40B4-BE49-F238E27FC236}">
                <a16:creationId xmlns:a16="http://schemas.microsoft.com/office/drawing/2014/main" id="{E3D0CE4C-53B3-49E6-B217-5A94751AAE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40031" y="4176583"/>
            <a:ext cx="685800" cy="685800"/>
          </a:xfrm>
          <a:prstGeom prst="rect">
            <a:avLst/>
          </a:prstGeom>
          <a:effectLst>
            <a:glow rad="63500">
              <a:srgbClr val="2AABA8"/>
            </a:glow>
          </a:effectLst>
        </p:spPr>
      </p:pic>
      <p:pic>
        <p:nvPicPr>
          <p:cNvPr id="12" name="Graphic 11" descr="Factory">
            <a:extLst>
              <a:ext uri="{FF2B5EF4-FFF2-40B4-BE49-F238E27FC236}">
                <a16:creationId xmlns:a16="http://schemas.microsoft.com/office/drawing/2014/main" id="{AFCFDBB0-B26C-415C-8059-556D3308A7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9919" y="4343765"/>
            <a:ext cx="685800" cy="685800"/>
          </a:xfrm>
          <a:prstGeom prst="rect">
            <a:avLst/>
          </a:prstGeom>
          <a:effectLst>
            <a:glow rad="63500">
              <a:srgbClr val="2AABA8"/>
            </a:glow>
          </a:effectLst>
        </p:spPr>
      </p:pic>
      <p:pic>
        <p:nvPicPr>
          <p:cNvPr id="13" name="Graphic 12" descr="Tractor">
            <a:extLst>
              <a:ext uri="{FF2B5EF4-FFF2-40B4-BE49-F238E27FC236}">
                <a16:creationId xmlns:a16="http://schemas.microsoft.com/office/drawing/2014/main" id="{45C9581D-F1E7-4527-82A0-F7B0F9C3BB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93152" y="4042753"/>
            <a:ext cx="685800" cy="685800"/>
          </a:xfrm>
          <a:prstGeom prst="rect">
            <a:avLst/>
          </a:prstGeom>
          <a:effectLst>
            <a:glow rad="63500">
              <a:srgbClr val="2AABA8"/>
            </a:glow>
          </a:effectLst>
        </p:spPr>
      </p:pic>
      <p:pic>
        <p:nvPicPr>
          <p:cNvPr id="14" name="Graphic 13" descr="Quadcopter">
            <a:extLst>
              <a:ext uri="{FF2B5EF4-FFF2-40B4-BE49-F238E27FC236}">
                <a16:creationId xmlns:a16="http://schemas.microsoft.com/office/drawing/2014/main" id="{5A5DAA16-26FD-4BE3-A413-A6CB1B6E4D5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59815" y="2224451"/>
            <a:ext cx="685800" cy="685800"/>
          </a:xfrm>
          <a:prstGeom prst="rect">
            <a:avLst/>
          </a:prstGeom>
          <a:effectLst>
            <a:glow rad="63500">
              <a:srgbClr val="2AABA8"/>
            </a:glow>
          </a:effectLst>
        </p:spPr>
      </p:pic>
      <p:pic>
        <p:nvPicPr>
          <p:cNvPr id="15" name="Graphic 14" descr="Take Off">
            <a:extLst>
              <a:ext uri="{FF2B5EF4-FFF2-40B4-BE49-F238E27FC236}">
                <a16:creationId xmlns:a16="http://schemas.microsoft.com/office/drawing/2014/main" id="{5317F5F5-E3A5-4CEB-BE98-8B699D043DC9}"/>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b="28474"/>
          <a:stretch/>
        </p:blipFill>
        <p:spPr>
          <a:xfrm>
            <a:off x="7452718" y="1535601"/>
            <a:ext cx="685800" cy="490524"/>
          </a:xfrm>
          <a:prstGeom prst="rect">
            <a:avLst/>
          </a:prstGeom>
          <a:effectLst>
            <a:glow rad="63500">
              <a:srgbClr val="2AABA8"/>
            </a:glow>
          </a:effectLst>
        </p:spPr>
      </p:pic>
      <p:pic>
        <p:nvPicPr>
          <p:cNvPr id="17" name="Graphic 16" descr="Box">
            <a:extLst>
              <a:ext uri="{FF2B5EF4-FFF2-40B4-BE49-F238E27FC236}">
                <a16:creationId xmlns:a16="http://schemas.microsoft.com/office/drawing/2014/main" id="{BE722B61-9764-4E20-87EE-8A482BD0345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56764" y="2260654"/>
            <a:ext cx="541467" cy="194575"/>
          </a:xfrm>
          <a:prstGeom prst="rect">
            <a:avLst/>
          </a:prstGeom>
          <a:effectLst>
            <a:glow rad="63500">
              <a:srgbClr val="2AABA8"/>
            </a:glow>
          </a:effectLst>
        </p:spPr>
      </p:pic>
      <p:pic>
        <p:nvPicPr>
          <p:cNvPr id="18" name="Graphic 17" descr="Smart Phone">
            <a:extLst>
              <a:ext uri="{FF2B5EF4-FFF2-40B4-BE49-F238E27FC236}">
                <a16:creationId xmlns:a16="http://schemas.microsoft.com/office/drawing/2014/main" id="{0EBE5E13-7276-469B-93ED-3C5FB395E18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96349" y="3213465"/>
            <a:ext cx="481260" cy="481260"/>
          </a:xfrm>
          <a:prstGeom prst="rect">
            <a:avLst/>
          </a:prstGeom>
          <a:effectLst>
            <a:glow rad="63500">
              <a:srgbClr val="2AABA8"/>
            </a:glow>
          </a:effectLst>
        </p:spPr>
      </p:pic>
      <p:pic>
        <p:nvPicPr>
          <p:cNvPr id="19" name="Graphic 18" descr="Satellite">
            <a:extLst>
              <a:ext uri="{FF2B5EF4-FFF2-40B4-BE49-F238E27FC236}">
                <a16:creationId xmlns:a16="http://schemas.microsoft.com/office/drawing/2014/main" id="{46B0DD77-8278-47D2-838B-09379CDBB4E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468850">
            <a:off x="8624199" y="2361527"/>
            <a:ext cx="267804" cy="267804"/>
          </a:xfrm>
          <a:prstGeom prst="rect">
            <a:avLst/>
          </a:prstGeom>
          <a:effectLst>
            <a:glow rad="63500">
              <a:srgbClr val="2AABA8">
                <a:alpha val="40000"/>
              </a:srgbClr>
            </a:glow>
          </a:effectLst>
        </p:spPr>
      </p:pic>
      <p:sp>
        <p:nvSpPr>
          <p:cNvPr id="20" name="TextBox 19">
            <a:extLst>
              <a:ext uri="{FF2B5EF4-FFF2-40B4-BE49-F238E27FC236}">
                <a16:creationId xmlns:a16="http://schemas.microsoft.com/office/drawing/2014/main" id="{C8327574-6781-40EB-9701-91634E1E34A0}"/>
              </a:ext>
            </a:extLst>
          </p:cNvPr>
          <p:cNvSpPr txBox="1"/>
          <p:nvPr/>
        </p:nvSpPr>
        <p:spPr>
          <a:xfrm>
            <a:off x="6779438" y="3040928"/>
            <a:ext cx="1283940" cy="300082"/>
          </a:xfrm>
          <a:prstGeom prst="rect">
            <a:avLst/>
          </a:prstGeom>
          <a:noFill/>
        </p:spPr>
        <p:txBody>
          <a:bodyPr wrap="square" lIns="91440" tIns="45720" rIns="91440" bIns="45720" rtlCol="0" anchor="t">
            <a:spAutoFit/>
          </a:bodyPr>
          <a:lstStyle/>
          <a:p>
            <a:pPr algn="ctr" defTabSz="685800">
              <a:buClrTx/>
              <a:defRPr/>
            </a:pPr>
            <a:r>
              <a:rPr lang="en-US" sz="1350" kern="1200">
                <a:latin typeface="Futura medium"/>
                <a:ea typeface="+mn-ea"/>
                <a:cs typeface="+mn-cs"/>
              </a:rPr>
              <a:t>Infrastructure</a:t>
            </a:r>
            <a:endParaRPr lang="en-US" sz="1350" kern="1200">
              <a:solidFill>
                <a:prstClr val="black"/>
              </a:solidFill>
              <a:latin typeface="Futura medium"/>
              <a:ea typeface="+mn-ea"/>
              <a:cs typeface="+mn-cs"/>
            </a:endParaRPr>
          </a:p>
        </p:txBody>
      </p:sp>
      <p:sp>
        <p:nvSpPr>
          <p:cNvPr id="21" name="TextBox 20">
            <a:extLst>
              <a:ext uri="{FF2B5EF4-FFF2-40B4-BE49-F238E27FC236}">
                <a16:creationId xmlns:a16="http://schemas.microsoft.com/office/drawing/2014/main" id="{73D0C966-AAF0-48E7-B710-8256676C84F3}"/>
              </a:ext>
            </a:extLst>
          </p:cNvPr>
          <p:cNvSpPr txBox="1"/>
          <p:nvPr/>
        </p:nvSpPr>
        <p:spPr>
          <a:xfrm>
            <a:off x="6065785" y="1843453"/>
            <a:ext cx="1093440" cy="507831"/>
          </a:xfrm>
          <a:prstGeom prst="rect">
            <a:avLst/>
          </a:prstGeom>
          <a:noFill/>
        </p:spPr>
        <p:txBody>
          <a:bodyPr wrap="square" rtlCol="0">
            <a:spAutoFit/>
          </a:bodyPr>
          <a:lstStyle/>
          <a:p>
            <a:pPr algn="ctr" defTabSz="685800">
              <a:buClrTx/>
              <a:defRPr/>
            </a:pPr>
            <a:r>
              <a:rPr lang="en-US" sz="1350" kern="1200">
                <a:solidFill>
                  <a:prstClr val="black"/>
                </a:solidFill>
                <a:latin typeface="Futura medium"/>
                <a:ea typeface="+mn-ea"/>
                <a:cs typeface="+mn-cs"/>
              </a:rPr>
              <a:t>IoT &amp; Asset Tracking</a:t>
            </a:r>
          </a:p>
        </p:txBody>
      </p:sp>
      <p:sp>
        <p:nvSpPr>
          <p:cNvPr id="22" name="TextBox 21">
            <a:extLst>
              <a:ext uri="{FF2B5EF4-FFF2-40B4-BE49-F238E27FC236}">
                <a16:creationId xmlns:a16="http://schemas.microsoft.com/office/drawing/2014/main" id="{9FFC20F0-20A7-42D9-899B-98D781B56FDC}"/>
              </a:ext>
            </a:extLst>
          </p:cNvPr>
          <p:cNvSpPr txBox="1"/>
          <p:nvPr/>
        </p:nvSpPr>
        <p:spPr>
          <a:xfrm>
            <a:off x="7261531" y="1347451"/>
            <a:ext cx="1147177" cy="300082"/>
          </a:xfrm>
          <a:prstGeom prst="rect">
            <a:avLst/>
          </a:prstGeom>
          <a:noFill/>
        </p:spPr>
        <p:txBody>
          <a:bodyPr wrap="square" rtlCol="0">
            <a:spAutoFit/>
          </a:bodyPr>
          <a:lstStyle/>
          <a:p>
            <a:pPr algn="ctr" defTabSz="685800">
              <a:buClrTx/>
              <a:defRPr/>
            </a:pPr>
            <a:r>
              <a:rPr lang="en-US" sz="1350" kern="1200">
                <a:solidFill>
                  <a:prstClr val="black"/>
                </a:solidFill>
                <a:latin typeface="Futura medium"/>
                <a:ea typeface="+mn-ea"/>
                <a:cs typeface="+mn-cs"/>
              </a:rPr>
              <a:t>Aerospace</a:t>
            </a:r>
          </a:p>
        </p:txBody>
      </p:sp>
      <p:sp>
        <p:nvSpPr>
          <p:cNvPr id="23" name="TextBox 22">
            <a:extLst>
              <a:ext uri="{FF2B5EF4-FFF2-40B4-BE49-F238E27FC236}">
                <a16:creationId xmlns:a16="http://schemas.microsoft.com/office/drawing/2014/main" id="{9DABBBBC-36EE-47C9-9193-F0E1DD3E3D8B}"/>
              </a:ext>
            </a:extLst>
          </p:cNvPr>
          <p:cNvSpPr txBox="1"/>
          <p:nvPr/>
        </p:nvSpPr>
        <p:spPr>
          <a:xfrm>
            <a:off x="4636099" y="1829872"/>
            <a:ext cx="1093440" cy="507831"/>
          </a:xfrm>
          <a:prstGeom prst="rect">
            <a:avLst/>
          </a:prstGeom>
          <a:noFill/>
        </p:spPr>
        <p:txBody>
          <a:bodyPr wrap="square" rtlCol="0">
            <a:spAutoFit/>
          </a:bodyPr>
          <a:lstStyle/>
          <a:p>
            <a:pPr algn="ctr" defTabSz="685800">
              <a:buClrTx/>
              <a:defRPr/>
            </a:pPr>
            <a:r>
              <a:rPr lang="en-US" sz="1350" kern="1200">
                <a:solidFill>
                  <a:prstClr val="black"/>
                </a:solidFill>
                <a:latin typeface="Futura medium"/>
                <a:ea typeface="+mn-ea"/>
                <a:cs typeface="+mn-cs"/>
              </a:rPr>
              <a:t>Drones &amp; Robotics</a:t>
            </a:r>
          </a:p>
        </p:txBody>
      </p:sp>
      <p:sp>
        <p:nvSpPr>
          <p:cNvPr id="24" name="TextBox 23">
            <a:extLst>
              <a:ext uri="{FF2B5EF4-FFF2-40B4-BE49-F238E27FC236}">
                <a16:creationId xmlns:a16="http://schemas.microsoft.com/office/drawing/2014/main" id="{8DDA2A1C-481D-422B-B1A0-75DFB6FAF15F}"/>
              </a:ext>
            </a:extLst>
          </p:cNvPr>
          <p:cNvSpPr txBox="1"/>
          <p:nvPr/>
        </p:nvSpPr>
        <p:spPr>
          <a:xfrm>
            <a:off x="4560624" y="3990630"/>
            <a:ext cx="1192865" cy="507831"/>
          </a:xfrm>
          <a:prstGeom prst="rect">
            <a:avLst/>
          </a:prstGeom>
          <a:noFill/>
        </p:spPr>
        <p:txBody>
          <a:bodyPr wrap="square" rtlCol="0">
            <a:spAutoFit/>
          </a:bodyPr>
          <a:lstStyle/>
          <a:p>
            <a:pPr algn="ctr" defTabSz="685800">
              <a:buClrTx/>
              <a:defRPr/>
            </a:pPr>
            <a:r>
              <a:rPr lang="en-US" sz="1350" kern="1200">
                <a:solidFill>
                  <a:prstClr val="black"/>
                </a:solidFill>
                <a:latin typeface="Futura medium"/>
                <a:ea typeface="+mn-ea"/>
                <a:cs typeface="+mn-cs"/>
              </a:rPr>
              <a:t>Power &amp; Finance</a:t>
            </a:r>
          </a:p>
        </p:txBody>
      </p:sp>
      <p:sp>
        <p:nvSpPr>
          <p:cNvPr id="25" name="TextBox 24">
            <a:extLst>
              <a:ext uri="{FF2B5EF4-FFF2-40B4-BE49-F238E27FC236}">
                <a16:creationId xmlns:a16="http://schemas.microsoft.com/office/drawing/2014/main" id="{48DBCEEE-733D-4F1F-A481-8CB8EE0E6E4E}"/>
              </a:ext>
            </a:extLst>
          </p:cNvPr>
          <p:cNvSpPr txBox="1"/>
          <p:nvPr/>
        </p:nvSpPr>
        <p:spPr>
          <a:xfrm>
            <a:off x="7996106" y="3721239"/>
            <a:ext cx="1093440" cy="507831"/>
          </a:xfrm>
          <a:prstGeom prst="rect">
            <a:avLst/>
          </a:prstGeom>
          <a:noFill/>
        </p:spPr>
        <p:txBody>
          <a:bodyPr wrap="square" rtlCol="0">
            <a:spAutoFit/>
          </a:bodyPr>
          <a:lstStyle/>
          <a:p>
            <a:pPr algn="ctr" defTabSz="685800">
              <a:buClrTx/>
              <a:defRPr/>
            </a:pPr>
            <a:r>
              <a:rPr lang="en-US" sz="1350" kern="1200">
                <a:solidFill>
                  <a:prstClr val="black"/>
                </a:solidFill>
                <a:latin typeface="Futura medium"/>
                <a:ea typeface="+mn-ea"/>
                <a:cs typeface="+mn-cs"/>
              </a:rPr>
              <a:t>Cell Towers</a:t>
            </a:r>
          </a:p>
        </p:txBody>
      </p:sp>
      <p:sp>
        <p:nvSpPr>
          <p:cNvPr id="26" name="TextBox 25">
            <a:extLst>
              <a:ext uri="{FF2B5EF4-FFF2-40B4-BE49-F238E27FC236}">
                <a16:creationId xmlns:a16="http://schemas.microsoft.com/office/drawing/2014/main" id="{F9956207-7F25-4882-BB93-177C485BA651}"/>
              </a:ext>
            </a:extLst>
          </p:cNvPr>
          <p:cNvSpPr txBox="1"/>
          <p:nvPr/>
        </p:nvSpPr>
        <p:spPr>
          <a:xfrm>
            <a:off x="7996004" y="2920598"/>
            <a:ext cx="1093440" cy="300082"/>
          </a:xfrm>
          <a:prstGeom prst="rect">
            <a:avLst/>
          </a:prstGeom>
          <a:noFill/>
        </p:spPr>
        <p:txBody>
          <a:bodyPr wrap="square" rtlCol="0">
            <a:spAutoFit/>
          </a:bodyPr>
          <a:lstStyle/>
          <a:p>
            <a:pPr algn="ctr" defTabSz="685800">
              <a:buClrTx/>
              <a:defRPr/>
            </a:pPr>
            <a:r>
              <a:rPr lang="en-US" sz="1350" kern="1200">
                <a:solidFill>
                  <a:prstClr val="black"/>
                </a:solidFill>
                <a:latin typeface="Futura medium"/>
                <a:ea typeface="+mn-ea"/>
                <a:cs typeface="+mn-cs"/>
              </a:rPr>
              <a:t>Mobile</a:t>
            </a:r>
          </a:p>
        </p:txBody>
      </p:sp>
      <p:sp>
        <p:nvSpPr>
          <p:cNvPr id="27" name="TextBox 26">
            <a:extLst>
              <a:ext uri="{FF2B5EF4-FFF2-40B4-BE49-F238E27FC236}">
                <a16:creationId xmlns:a16="http://schemas.microsoft.com/office/drawing/2014/main" id="{2B46755C-71F3-4773-8D33-B7110C67BB66}"/>
              </a:ext>
            </a:extLst>
          </p:cNvPr>
          <p:cNvSpPr txBox="1"/>
          <p:nvPr/>
        </p:nvSpPr>
        <p:spPr>
          <a:xfrm>
            <a:off x="8188181" y="1842304"/>
            <a:ext cx="1093440" cy="507831"/>
          </a:xfrm>
          <a:prstGeom prst="rect">
            <a:avLst/>
          </a:prstGeom>
          <a:noFill/>
        </p:spPr>
        <p:txBody>
          <a:bodyPr wrap="square" rtlCol="0">
            <a:spAutoFit/>
          </a:bodyPr>
          <a:lstStyle/>
          <a:p>
            <a:pPr algn="ctr" defTabSz="685800">
              <a:buClrTx/>
              <a:defRPr/>
            </a:pPr>
            <a:r>
              <a:rPr lang="en-US" sz="1350" kern="1200">
                <a:solidFill>
                  <a:prstClr val="black"/>
                </a:solidFill>
                <a:latin typeface="Futura medium"/>
                <a:ea typeface="+mn-ea"/>
                <a:cs typeface="+mn-cs"/>
              </a:rPr>
              <a:t>Weather Data</a:t>
            </a:r>
          </a:p>
        </p:txBody>
      </p:sp>
      <p:sp>
        <p:nvSpPr>
          <p:cNvPr id="28" name="Flowchart: Off-page Connector 27">
            <a:extLst>
              <a:ext uri="{FF2B5EF4-FFF2-40B4-BE49-F238E27FC236}">
                <a16:creationId xmlns:a16="http://schemas.microsoft.com/office/drawing/2014/main" id="{12663DC8-7953-4012-9D4C-12DBD04C550E}"/>
              </a:ext>
            </a:extLst>
          </p:cNvPr>
          <p:cNvSpPr/>
          <p:nvPr/>
        </p:nvSpPr>
        <p:spPr>
          <a:xfrm>
            <a:off x="5963037" y="3196883"/>
            <a:ext cx="241967" cy="372710"/>
          </a:xfrm>
          <a:prstGeom prst="flowChartOffpageConnector">
            <a:avLst/>
          </a:prstGeom>
          <a:noFill/>
          <a:ln w="38100">
            <a:solidFill>
              <a:schemeClr val="bg1"/>
            </a:solidFill>
          </a:ln>
          <a:effectLst>
            <a:glow rad="63500">
              <a:srgbClr val="2AABA8"/>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Futura medium"/>
            </a:endParaRPr>
          </a:p>
        </p:txBody>
      </p:sp>
      <p:sp>
        <p:nvSpPr>
          <p:cNvPr id="29" name="TextBox 28">
            <a:extLst>
              <a:ext uri="{FF2B5EF4-FFF2-40B4-BE49-F238E27FC236}">
                <a16:creationId xmlns:a16="http://schemas.microsoft.com/office/drawing/2014/main" id="{535F7F54-344C-4E6B-BE1F-F97862DC3D90}"/>
              </a:ext>
            </a:extLst>
          </p:cNvPr>
          <p:cNvSpPr txBox="1"/>
          <p:nvPr/>
        </p:nvSpPr>
        <p:spPr>
          <a:xfrm>
            <a:off x="5473726" y="2690838"/>
            <a:ext cx="1262798" cy="507831"/>
          </a:xfrm>
          <a:prstGeom prst="rect">
            <a:avLst/>
          </a:prstGeom>
          <a:noFill/>
        </p:spPr>
        <p:txBody>
          <a:bodyPr wrap="square" rtlCol="0">
            <a:spAutoFit/>
          </a:bodyPr>
          <a:lstStyle/>
          <a:p>
            <a:pPr algn="ctr" defTabSz="685800">
              <a:buClrTx/>
              <a:defRPr/>
            </a:pPr>
            <a:r>
              <a:rPr lang="en-US" sz="1350" kern="1200">
                <a:solidFill>
                  <a:prstClr val="black"/>
                </a:solidFill>
                <a:latin typeface="Futura medium"/>
                <a:ea typeface="+mn-ea"/>
                <a:cs typeface="+mn-cs"/>
              </a:rPr>
              <a:t>Government &amp; Defense</a:t>
            </a:r>
          </a:p>
        </p:txBody>
      </p:sp>
      <p:sp>
        <p:nvSpPr>
          <p:cNvPr id="30" name="Arrow: Chevron 29">
            <a:extLst>
              <a:ext uri="{FF2B5EF4-FFF2-40B4-BE49-F238E27FC236}">
                <a16:creationId xmlns:a16="http://schemas.microsoft.com/office/drawing/2014/main" id="{2366D760-AE32-43E7-86F2-660873C420E6}"/>
              </a:ext>
            </a:extLst>
          </p:cNvPr>
          <p:cNvSpPr/>
          <p:nvPr/>
        </p:nvSpPr>
        <p:spPr>
          <a:xfrm rot="5400000">
            <a:off x="6045883" y="3387561"/>
            <a:ext cx="83478" cy="174287"/>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Futura medium"/>
            </a:endParaRPr>
          </a:p>
        </p:txBody>
      </p:sp>
      <p:sp>
        <p:nvSpPr>
          <p:cNvPr id="31" name="Arrow: Chevron 30">
            <a:extLst>
              <a:ext uri="{FF2B5EF4-FFF2-40B4-BE49-F238E27FC236}">
                <a16:creationId xmlns:a16="http://schemas.microsoft.com/office/drawing/2014/main" id="{DBD2742D-EE0B-42D5-BCF6-6E3F6DB0BAE9}"/>
              </a:ext>
            </a:extLst>
          </p:cNvPr>
          <p:cNvSpPr/>
          <p:nvPr/>
        </p:nvSpPr>
        <p:spPr>
          <a:xfrm rot="5400000">
            <a:off x="6045883" y="3316123"/>
            <a:ext cx="83478" cy="174287"/>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Futura medium"/>
            </a:endParaRPr>
          </a:p>
        </p:txBody>
      </p:sp>
      <p:sp>
        <p:nvSpPr>
          <p:cNvPr id="32" name="Star: 5 Points 31">
            <a:extLst>
              <a:ext uri="{FF2B5EF4-FFF2-40B4-BE49-F238E27FC236}">
                <a16:creationId xmlns:a16="http://schemas.microsoft.com/office/drawing/2014/main" id="{DD5E598D-C874-446E-8A20-AD23BE5A7B62}"/>
              </a:ext>
            </a:extLst>
          </p:cNvPr>
          <p:cNvSpPr/>
          <p:nvPr/>
        </p:nvSpPr>
        <p:spPr>
          <a:xfrm>
            <a:off x="6031744" y="3232332"/>
            <a:ext cx="109595" cy="109595"/>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Futura medium"/>
            </a:endParaRPr>
          </a:p>
        </p:txBody>
      </p:sp>
      <p:sp>
        <p:nvSpPr>
          <p:cNvPr id="33" name="TextBox 32">
            <a:extLst>
              <a:ext uri="{FF2B5EF4-FFF2-40B4-BE49-F238E27FC236}">
                <a16:creationId xmlns:a16="http://schemas.microsoft.com/office/drawing/2014/main" id="{E2E70C4D-2409-475D-A1EE-C3A8FAA784DD}"/>
              </a:ext>
            </a:extLst>
          </p:cNvPr>
          <p:cNvSpPr txBox="1"/>
          <p:nvPr/>
        </p:nvSpPr>
        <p:spPr>
          <a:xfrm>
            <a:off x="5689332" y="3883425"/>
            <a:ext cx="1093440" cy="300082"/>
          </a:xfrm>
          <a:prstGeom prst="rect">
            <a:avLst/>
          </a:prstGeom>
          <a:noFill/>
        </p:spPr>
        <p:txBody>
          <a:bodyPr wrap="square" rtlCol="0">
            <a:spAutoFit/>
          </a:bodyPr>
          <a:lstStyle/>
          <a:p>
            <a:pPr algn="ctr" defTabSz="685800">
              <a:buClrTx/>
              <a:defRPr/>
            </a:pPr>
            <a:r>
              <a:rPr lang="en-US" sz="1350" kern="1200">
                <a:solidFill>
                  <a:prstClr val="black"/>
                </a:solidFill>
                <a:latin typeface="Futura medium"/>
                <a:ea typeface="+mn-ea"/>
                <a:cs typeface="+mn-cs"/>
              </a:rPr>
              <a:t>Farming</a:t>
            </a:r>
          </a:p>
        </p:txBody>
      </p:sp>
      <p:sp>
        <p:nvSpPr>
          <p:cNvPr id="35" name="Text Box 4">
            <a:extLst>
              <a:ext uri="{FF2B5EF4-FFF2-40B4-BE49-F238E27FC236}">
                <a16:creationId xmlns:a16="http://schemas.microsoft.com/office/drawing/2014/main" id="{CB93B724-57FE-4FBA-8BAF-F0C686B4F415}"/>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7</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pic>
        <p:nvPicPr>
          <p:cNvPr id="4" name="Picture 6">
            <a:extLst>
              <a:ext uri="{FF2B5EF4-FFF2-40B4-BE49-F238E27FC236}">
                <a16:creationId xmlns:a16="http://schemas.microsoft.com/office/drawing/2014/main" id="{BB81BCD6-982B-8648-EA41-ADF2E8F1158D}"/>
              </a:ext>
            </a:extLst>
          </p:cNvPr>
          <p:cNvPicPr>
            <a:picLocks noChangeAspect="1"/>
          </p:cNvPicPr>
          <p:nvPr/>
        </p:nvPicPr>
        <p:blipFill>
          <a:blip r:embed="rId23"/>
          <a:stretch>
            <a:fillRect/>
          </a:stretch>
        </p:blipFill>
        <p:spPr>
          <a:xfrm>
            <a:off x="6970294" y="3403346"/>
            <a:ext cx="868279" cy="823334"/>
          </a:xfrm>
          <a:prstGeom prst="rect">
            <a:avLst/>
          </a:prstGeom>
        </p:spPr>
      </p:pic>
    </p:spTree>
    <p:extLst>
      <p:ext uri="{BB962C8B-B14F-4D97-AF65-F5344CB8AC3E}">
        <p14:creationId xmlns:p14="http://schemas.microsoft.com/office/powerpoint/2010/main" val="3365238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82B56F5-C160-479F-AACA-B4B8D0529402}"/>
              </a:ext>
            </a:extLst>
          </p:cNvPr>
          <p:cNvPicPr>
            <a:picLocks noChangeAspect="1"/>
          </p:cNvPicPr>
          <p:nvPr/>
        </p:nvPicPr>
        <p:blipFill>
          <a:blip r:embed="rId3"/>
          <a:stretch>
            <a:fillRect/>
          </a:stretch>
        </p:blipFill>
        <p:spPr>
          <a:xfrm>
            <a:off x="863703" y="3208549"/>
            <a:ext cx="2942586" cy="1655695"/>
          </a:xfrm>
          <a:prstGeom prst="rect">
            <a:avLst/>
          </a:prstGeom>
        </p:spPr>
      </p:pic>
      <p:pic>
        <p:nvPicPr>
          <p:cNvPr id="28" name="Picture 27" descr="Diagram, engineering drawing&#10;&#10;Description automatically generated">
            <a:extLst>
              <a:ext uri="{FF2B5EF4-FFF2-40B4-BE49-F238E27FC236}">
                <a16:creationId xmlns:a16="http://schemas.microsoft.com/office/drawing/2014/main" id="{AD9C23BA-6760-4A47-B71E-4A078EE4EB96}"/>
              </a:ext>
            </a:extLst>
          </p:cNvPr>
          <p:cNvPicPr>
            <a:picLocks noChangeAspect="1"/>
          </p:cNvPicPr>
          <p:nvPr/>
        </p:nvPicPr>
        <p:blipFill>
          <a:blip r:embed="rId4"/>
          <a:stretch>
            <a:fillRect/>
          </a:stretch>
        </p:blipFill>
        <p:spPr>
          <a:xfrm>
            <a:off x="686834" y="1042572"/>
            <a:ext cx="3074880" cy="1729620"/>
          </a:xfrm>
          <a:prstGeom prst="rect">
            <a:avLst/>
          </a:prstGeom>
        </p:spPr>
      </p:pic>
      <p:cxnSp>
        <p:nvCxnSpPr>
          <p:cNvPr id="8" name="Straight Connector 7">
            <a:extLst>
              <a:ext uri="{FF2B5EF4-FFF2-40B4-BE49-F238E27FC236}">
                <a16:creationId xmlns:a16="http://schemas.microsoft.com/office/drawing/2014/main" id="{3EDCDB37-D8E9-4970-8A3A-C76AF4F74010}"/>
              </a:ext>
            </a:extLst>
          </p:cNvPr>
          <p:cNvCxnSpPr>
            <a:cxnSpLocks/>
          </p:cNvCxnSpPr>
          <p:nvPr/>
        </p:nvCxnSpPr>
        <p:spPr>
          <a:xfrm>
            <a:off x="311700" y="2860675"/>
            <a:ext cx="852060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CEBFFA9A-42C3-4861-9538-3D54EF885765}"/>
              </a:ext>
            </a:extLst>
          </p:cNvPr>
          <p:cNvCxnSpPr>
            <a:cxnSpLocks/>
          </p:cNvCxnSpPr>
          <p:nvPr/>
        </p:nvCxnSpPr>
        <p:spPr>
          <a:xfrm>
            <a:off x="4572000" y="1268413"/>
            <a:ext cx="0" cy="3690449"/>
          </a:xfrm>
          <a:prstGeom prst="line">
            <a:avLst/>
          </a:prstGeom>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7D673032-8AF1-4CB6-998A-C3B74DCCF282}"/>
              </a:ext>
            </a:extLst>
          </p:cNvPr>
          <p:cNvSpPr txBox="1"/>
          <p:nvPr/>
        </p:nvSpPr>
        <p:spPr>
          <a:xfrm>
            <a:off x="1713672" y="944763"/>
            <a:ext cx="12426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PNT Needs</a:t>
            </a:r>
          </a:p>
        </p:txBody>
      </p:sp>
      <p:sp>
        <p:nvSpPr>
          <p:cNvPr id="18" name="TextBox 17">
            <a:extLst>
              <a:ext uri="{FF2B5EF4-FFF2-40B4-BE49-F238E27FC236}">
                <a16:creationId xmlns:a16="http://schemas.microsoft.com/office/drawing/2014/main" id="{A74BB46D-F7C3-4EAE-A970-6AA199472517}"/>
              </a:ext>
            </a:extLst>
          </p:cNvPr>
          <p:cNvSpPr txBox="1"/>
          <p:nvPr/>
        </p:nvSpPr>
        <p:spPr>
          <a:xfrm>
            <a:off x="5551592" y="997733"/>
            <a:ext cx="23920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Aerospace Ecosystem</a:t>
            </a:r>
          </a:p>
        </p:txBody>
      </p:sp>
      <p:sp>
        <p:nvSpPr>
          <p:cNvPr id="20" name="TextBox 19">
            <a:extLst>
              <a:ext uri="{FF2B5EF4-FFF2-40B4-BE49-F238E27FC236}">
                <a16:creationId xmlns:a16="http://schemas.microsoft.com/office/drawing/2014/main" id="{785C0EDA-9A0D-4034-995E-CB32067471DE}"/>
              </a:ext>
            </a:extLst>
          </p:cNvPr>
          <p:cNvSpPr txBox="1"/>
          <p:nvPr/>
        </p:nvSpPr>
        <p:spPr>
          <a:xfrm>
            <a:off x="715001" y="2912434"/>
            <a:ext cx="32399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Sat Nav Architecture for Today</a:t>
            </a:r>
          </a:p>
        </p:txBody>
      </p:sp>
      <p:sp>
        <p:nvSpPr>
          <p:cNvPr id="22" name="TextBox 21">
            <a:extLst>
              <a:ext uri="{FF2B5EF4-FFF2-40B4-BE49-F238E27FC236}">
                <a16:creationId xmlns:a16="http://schemas.microsoft.com/office/drawing/2014/main" id="{44B3351C-F02A-44B2-AC56-141FA0173AEC}"/>
              </a:ext>
            </a:extLst>
          </p:cNvPr>
          <p:cNvSpPr txBox="1"/>
          <p:nvPr/>
        </p:nvSpPr>
        <p:spPr>
          <a:xfrm>
            <a:off x="5607705" y="2869995"/>
            <a:ext cx="227979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600" b="0" i="0" u="none" strike="noStrike" kern="0" cap="none" spc="0" normalizeH="0" baseline="0" noProof="0">
                <a:ln>
                  <a:noFill/>
                </a:ln>
                <a:solidFill>
                  <a:srgbClr val="000000"/>
                </a:solidFill>
                <a:effectLst/>
                <a:uLnTx/>
                <a:uFillTx/>
                <a:latin typeface="Futura Medium"/>
                <a:cs typeface="Arial"/>
                <a:sym typeface="Arial"/>
              </a:rPr>
              <a:t>Commercial LEO PNT</a:t>
            </a:r>
          </a:p>
        </p:txBody>
      </p:sp>
      <p:pic>
        <p:nvPicPr>
          <p:cNvPr id="66" name="Picture 65" descr="A close up&#10;&#10;Description automatically generated">
            <a:extLst>
              <a:ext uri="{FF2B5EF4-FFF2-40B4-BE49-F238E27FC236}">
                <a16:creationId xmlns:a16="http://schemas.microsoft.com/office/drawing/2014/main" id="{2EB845C1-878B-4AD5-BE1D-D91331ABDD4E}"/>
              </a:ext>
            </a:extLst>
          </p:cNvPr>
          <p:cNvPicPr>
            <a:picLocks noChangeAspect="1"/>
          </p:cNvPicPr>
          <p:nvPr/>
        </p:nvPicPr>
        <p:blipFill rotWithShape="1">
          <a:blip r:embed="rId5"/>
          <a:srcRect l="30392" t="11374" r="26798" b="15920"/>
          <a:stretch/>
        </p:blipFill>
        <p:spPr>
          <a:xfrm>
            <a:off x="6051222" y="1326693"/>
            <a:ext cx="1392742" cy="1314068"/>
          </a:xfrm>
          <a:prstGeom prst="rect">
            <a:avLst/>
          </a:prstGeom>
        </p:spPr>
      </p:pic>
      <p:sp>
        <p:nvSpPr>
          <p:cNvPr id="21" name="Text Box 5">
            <a:extLst>
              <a:ext uri="{FF2B5EF4-FFF2-40B4-BE49-F238E27FC236}">
                <a16:creationId xmlns:a16="http://schemas.microsoft.com/office/drawing/2014/main" id="{F41838AC-3E1C-48F4-BC66-36950B9EE48F}"/>
              </a:ext>
            </a:extLst>
          </p:cNvPr>
          <p:cNvSpPr txBox="1"/>
          <p:nvPr/>
        </p:nvSpPr>
        <p:spPr>
          <a:xfrm>
            <a:off x="457303" y="411458"/>
            <a:ext cx="7745920" cy="58419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all" spc="0" normalizeH="0" noProof="0">
                <a:ln>
                  <a:noFill/>
                </a:ln>
                <a:solidFill>
                  <a:srgbClr val="2AABA8"/>
                </a:solidFill>
                <a:effectLst/>
                <a:uLnTx/>
                <a:uFillTx/>
                <a:latin typeface="Futura Medium"/>
                <a:ea typeface="Source Sans Pro" panose="020B0503030403020204" pitchFamily="34" charset="0"/>
                <a:cs typeface="Times New Roman" panose="02020603050405020304" pitchFamily="18" charset="0"/>
                <a:sym typeface="Arial"/>
              </a:rPr>
              <a:t>Outline</a:t>
            </a:r>
          </a:p>
        </p:txBody>
      </p:sp>
      <p:sp>
        <p:nvSpPr>
          <p:cNvPr id="23" name="Text Box 4">
            <a:extLst>
              <a:ext uri="{FF2B5EF4-FFF2-40B4-BE49-F238E27FC236}">
                <a16:creationId xmlns:a16="http://schemas.microsoft.com/office/drawing/2014/main" id="{C5D6E892-A9B6-4DE9-86FC-9DE6DFB94ACB}"/>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8</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sp>
        <p:nvSpPr>
          <p:cNvPr id="24" name="Footer Placeholder 9">
            <a:extLst>
              <a:ext uri="{FF2B5EF4-FFF2-40B4-BE49-F238E27FC236}">
                <a16:creationId xmlns:a16="http://schemas.microsoft.com/office/drawing/2014/main" id="{086E5163-B87D-4569-845C-4BD19AC0348D}"/>
              </a:ext>
            </a:extLst>
          </p:cNvPr>
          <p:cNvSpPr>
            <a:spLocks noGrp="1"/>
          </p:cNvSpPr>
          <p:nvPr>
            <p:ph type="ftr" sz="quarter" idx="11"/>
          </p:nvPr>
        </p:nvSpPr>
        <p:spPr>
          <a:xfrm>
            <a:off x="628650" y="4767263"/>
            <a:ext cx="3943350" cy="273844"/>
          </a:xfrm>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75" b="0" i="1" u="none" strike="noStrike" kern="1200" cap="none" spc="0" normalizeH="0" baseline="0" noProof="0">
                <a:ln>
                  <a:noFill/>
                </a:ln>
                <a:solidFill>
                  <a:prstClr val="black"/>
                </a:solidFill>
                <a:effectLst/>
                <a:uLnTx/>
                <a:uFillTx/>
                <a:latin typeface="Futura Medium"/>
                <a:ea typeface="+mn-ea"/>
                <a:cs typeface="Arial"/>
                <a:sym typeface="Arial"/>
              </a:rPr>
              <a:t>WSTS 2022</a:t>
            </a:r>
          </a:p>
        </p:txBody>
      </p:sp>
      <p:pic>
        <p:nvPicPr>
          <p:cNvPr id="4" name="Picture 3" descr="A picture containing chart&#10;&#10;Description automatically generated">
            <a:extLst>
              <a:ext uri="{FF2B5EF4-FFF2-40B4-BE49-F238E27FC236}">
                <a16:creationId xmlns:a16="http://schemas.microsoft.com/office/drawing/2014/main" id="{C97B75EB-74A2-4C4C-9703-60086552934E}"/>
              </a:ext>
            </a:extLst>
          </p:cNvPr>
          <p:cNvPicPr>
            <a:picLocks noChangeAspect="1"/>
          </p:cNvPicPr>
          <p:nvPr/>
        </p:nvPicPr>
        <p:blipFill>
          <a:blip r:embed="rId6"/>
          <a:stretch>
            <a:fillRect/>
          </a:stretch>
        </p:blipFill>
        <p:spPr>
          <a:xfrm>
            <a:off x="5172218" y="3156409"/>
            <a:ext cx="3150747" cy="1759974"/>
          </a:xfrm>
          <a:prstGeom prst="rect">
            <a:avLst/>
          </a:prstGeom>
        </p:spPr>
      </p:pic>
      <p:sp>
        <p:nvSpPr>
          <p:cNvPr id="17" name="Rectangle 16">
            <a:extLst>
              <a:ext uri="{FF2B5EF4-FFF2-40B4-BE49-F238E27FC236}">
                <a16:creationId xmlns:a16="http://schemas.microsoft.com/office/drawing/2014/main" id="{026F16F4-0ECF-4AF6-8B9A-79142971FBB0}"/>
              </a:ext>
            </a:extLst>
          </p:cNvPr>
          <p:cNvSpPr/>
          <p:nvPr/>
        </p:nvSpPr>
        <p:spPr>
          <a:xfrm>
            <a:off x="5216832" y="2949159"/>
            <a:ext cx="3009900" cy="203456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Rectangle 18">
            <a:extLst>
              <a:ext uri="{FF2B5EF4-FFF2-40B4-BE49-F238E27FC236}">
                <a16:creationId xmlns:a16="http://schemas.microsoft.com/office/drawing/2014/main" id="{E73300F4-CD70-49A6-81F7-6F474851EBE5}"/>
              </a:ext>
            </a:extLst>
          </p:cNvPr>
          <p:cNvSpPr/>
          <p:nvPr/>
        </p:nvSpPr>
        <p:spPr>
          <a:xfrm>
            <a:off x="628649" y="2902235"/>
            <a:ext cx="3251202" cy="18985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Rectangle 24">
            <a:extLst>
              <a:ext uri="{FF2B5EF4-FFF2-40B4-BE49-F238E27FC236}">
                <a16:creationId xmlns:a16="http://schemas.microsoft.com/office/drawing/2014/main" id="{C54EC1F6-993A-1395-E415-69B433069363}"/>
              </a:ext>
            </a:extLst>
          </p:cNvPr>
          <p:cNvSpPr/>
          <p:nvPr/>
        </p:nvSpPr>
        <p:spPr>
          <a:xfrm>
            <a:off x="830046" y="1005846"/>
            <a:ext cx="3009900" cy="17832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67964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609D9B-9B09-4BDB-B614-7FB9ADA7ED2B}"/>
              </a:ext>
            </a:extLst>
          </p:cNvPr>
          <p:cNvSpPr>
            <a:spLocks noGrp="1"/>
          </p:cNvSpPr>
          <p:nvPr>
            <p:ph type="title"/>
          </p:nvPr>
        </p:nvSpPr>
        <p:spPr>
          <a:xfrm>
            <a:off x="311700" y="279425"/>
            <a:ext cx="8520600" cy="572700"/>
          </a:xfrm>
        </p:spPr>
        <p:txBody>
          <a:bodyPr/>
          <a:lstStyle/>
          <a:p>
            <a:r>
              <a:rPr lang="en-CA"/>
              <a:t>Strength through diversity</a:t>
            </a:r>
          </a:p>
        </p:txBody>
      </p:sp>
      <p:sp>
        <p:nvSpPr>
          <p:cNvPr id="6" name="Text Placeholder 5">
            <a:extLst>
              <a:ext uri="{FF2B5EF4-FFF2-40B4-BE49-F238E27FC236}">
                <a16:creationId xmlns:a16="http://schemas.microsoft.com/office/drawing/2014/main" id="{8E40BC29-1987-4E59-94E5-8452ABA40AE0}"/>
              </a:ext>
            </a:extLst>
          </p:cNvPr>
          <p:cNvSpPr>
            <a:spLocks noGrp="1"/>
          </p:cNvSpPr>
          <p:nvPr>
            <p:ph type="body" idx="1"/>
          </p:nvPr>
        </p:nvSpPr>
        <p:spPr>
          <a:xfrm>
            <a:off x="311700" y="1152475"/>
            <a:ext cx="8520600" cy="3416400"/>
          </a:xfrm>
        </p:spPr>
        <p:txBody>
          <a:bodyPr/>
          <a:lstStyle/>
          <a:p>
            <a:endParaRPr lang="en-CA"/>
          </a:p>
        </p:txBody>
      </p:sp>
      <p:pic>
        <p:nvPicPr>
          <p:cNvPr id="8" name="Picture 7" descr="A picture containing blue, sitting, table, lit&#10;&#10;Description automatically generated">
            <a:extLst>
              <a:ext uri="{FF2B5EF4-FFF2-40B4-BE49-F238E27FC236}">
                <a16:creationId xmlns:a16="http://schemas.microsoft.com/office/drawing/2014/main" id="{853C52E1-C080-4FB3-BD3F-F76A668DA29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1" t="11483" r="628" b="11849"/>
          <a:stretch/>
        </p:blipFill>
        <p:spPr>
          <a:xfrm>
            <a:off x="0" y="1"/>
            <a:ext cx="9144001" cy="5143500"/>
          </a:xfrm>
          <a:prstGeom prst="rect">
            <a:avLst/>
          </a:prstGeom>
        </p:spPr>
      </p:pic>
      <p:sp>
        <p:nvSpPr>
          <p:cNvPr id="7" name="Text Box 4">
            <a:extLst>
              <a:ext uri="{FF2B5EF4-FFF2-40B4-BE49-F238E27FC236}">
                <a16:creationId xmlns:a16="http://schemas.microsoft.com/office/drawing/2014/main" id="{C58AD8EB-DA0D-4DF5-A154-2F5D97F98E5A}"/>
              </a:ext>
            </a:extLst>
          </p:cNvPr>
          <p:cNvSpPr txBox="1"/>
          <p:nvPr/>
        </p:nvSpPr>
        <p:spPr>
          <a:xfrm>
            <a:off x="8544490" y="479599"/>
            <a:ext cx="478553" cy="51605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 typeface="Arial"/>
              <a:buNone/>
              <a:tabLst/>
              <a:defRPr/>
            </a:pPr>
            <a:fld id="{0FAD01F5-D4E3-4B60-9009-9A5EFCF62513}" type="slidenum">
              <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rPr>
              <a:pPr marL="0" marR="0" lvl="0" indent="0" algn="r" defTabSz="685800" rtl="0" eaLnBrk="1" fontAlgn="auto" latinLnBrk="0" hangingPunct="1">
                <a:lnSpc>
                  <a:spcPct val="107000"/>
                </a:lnSpc>
                <a:spcBef>
                  <a:spcPts val="0"/>
                </a:spcBef>
                <a:spcAft>
                  <a:spcPts val="600"/>
                </a:spcAft>
                <a:buClrTx/>
                <a:buSzTx/>
                <a:buFont typeface="Arial"/>
                <a:buNone/>
                <a:tabLst/>
                <a:defRPr/>
              </a:pPr>
              <a:t>9</a:t>
            </a:fld>
            <a:endParaRPr kumimoji="0" lang="en-US" sz="2100" b="0" i="0" u="none" strike="noStrike" kern="1200" cap="none" spc="0" normalizeH="0" baseline="0" noProof="0">
              <a:ln>
                <a:noFill/>
              </a:ln>
              <a:solidFill>
                <a:srgbClr val="2AABA8"/>
              </a:solidFill>
              <a:effectLst/>
              <a:uLnTx/>
              <a:uFillTx/>
              <a:latin typeface="Futura Medium"/>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169680985"/>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calization Requirements for Autonomous Vehicles 0925201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d_Template_3" id="{50ECD215-F331-5141-B7BB-90FDFF3E0E0C}" vid="{8BD19310-D894-754F-82AF-F81C9E89CB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00F5C474C9AC4CA64E27266A3C5A5B" ma:contentTypeVersion="16" ma:contentTypeDescription="Create a new document." ma:contentTypeScope="" ma:versionID="1f6a1798de46c0ce5c8f81a872e13e6f">
  <xsd:schema xmlns:xsd="http://www.w3.org/2001/XMLSchema" xmlns:xs="http://www.w3.org/2001/XMLSchema" xmlns:p="http://schemas.microsoft.com/office/2006/metadata/properties" xmlns:ns2="4041a2fb-964b-48e7-87f6-f2e9cf9f4b9a" xmlns:ns3="9edd0546-7ed9-4f56-9e74-568c7d632418" targetNamespace="http://schemas.microsoft.com/office/2006/metadata/properties" ma:root="true" ma:fieldsID="69807354e150bfbadd2ce3ee68887d9f" ns2:_="" ns3:_="">
    <xsd:import namespace="4041a2fb-964b-48e7-87f6-f2e9cf9f4b9a"/>
    <xsd:import namespace="9edd0546-7ed9-4f56-9e74-568c7d6324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41a2fb-964b-48e7-87f6-f2e9cf9f4b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453ee4a-7f1a-4dcc-b033-f5adea83125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dd0546-7ed9-4f56-9e74-568c7d6324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520a87-30d0-41fe-b891-689db213a333}" ma:internalName="TaxCatchAll" ma:showField="CatchAllData" ma:web="9edd0546-7ed9-4f56-9e74-568c7d6324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41a2fb-964b-48e7-87f6-f2e9cf9f4b9a">
      <Terms xmlns="http://schemas.microsoft.com/office/infopath/2007/PartnerControls"/>
    </lcf76f155ced4ddcb4097134ff3c332f>
    <TaxCatchAll xmlns="9edd0546-7ed9-4f56-9e74-568c7d6324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182E86-80C9-488A-A376-616D94FFC740}"/>
</file>

<file path=customXml/itemProps2.xml><?xml version="1.0" encoding="utf-8"?>
<ds:datastoreItem xmlns:ds="http://schemas.openxmlformats.org/officeDocument/2006/customXml" ds:itemID="{C59968EF-83DD-4005-ADE1-5569509431C2}">
  <ds:schemaRefs>
    <ds:schemaRef ds:uri="bd426298-c32e-42ec-ad1c-ce059f3557bb"/>
    <ds:schemaRef ds:uri="f9fee5fe-55ef-49fe-a19b-03158bd380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5094E1-AE06-416F-B2EA-E0704A20F2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843</TotalTime>
  <Words>3144</Words>
  <Application>Microsoft Office PowerPoint</Application>
  <PresentationFormat>On-screen Show (16:9)</PresentationFormat>
  <Paragraphs>361</Paragraphs>
  <Slides>23</Slides>
  <Notes>23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23</vt:i4>
      </vt:variant>
    </vt:vector>
  </HeadingPairs>
  <TitlesOfParts>
    <vt:vector size="39" baseType="lpstr">
      <vt:lpstr>Ford Bold</vt:lpstr>
      <vt:lpstr>Abadi</vt:lpstr>
      <vt:lpstr>Calibri</vt:lpstr>
      <vt:lpstr>Avenir Next LT Pro</vt:lpstr>
      <vt:lpstr>Arial</vt:lpstr>
      <vt:lpstr>Abadi Extra Light</vt:lpstr>
      <vt:lpstr>Calibri Light</vt:lpstr>
      <vt:lpstr>Avenir</vt:lpstr>
      <vt:lpstr>Ford Antenna Medium</vt:lpstr>
      <vt:lpstr>Futura medium</vt:lpstr>
      <vt:lpstr>Avenir Roman</vt:lpstr>
      <vt:lpstr>Futura medium</vt:lpstr>
      <vt:lpstr>3_Office Theme</vt:lpstr>
      <vt:lpstr>Localization Requirements for Autonomous Vehicles 09252018</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Strength through diversity</vt:lpstr>
      <vt:lpstr>Strength through diversity</vt:lpstr>
      <vt:lpstr>Strength through diversity</vt:lpstr>
      <vt:lpstr>PowerPoint Presentation</vt:lpstr>
      <vt:lpstr>PowerPoint Presentation</vt:lpstr>
      <vt:lpstr>PowerPoint Presentation</vt:lpstr>
      <vt:lpstr>PowerPoint Presentation</vt:lpstr>
      <vt:lpstr>PowerPoint Presentation</vt:lpstr>
      <vt:lpstr>PowerPoint Presentation</vt:lpstr>
      <vt:lpstr>Commercial LEO PNT</vt:lpstr>
      <vt:lpstr>PowerPoint Presentation</vt:lpstr>
      <vt:lpstr>TIME INDOORS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Tyler Reid</dc:creator>
  <cp:lastModifiedBy>Jaime Jaramillo</cp:lastModifiedBy>
  <cp:revision>9</cp:revision>
  <dcterms:modified xsi:type="dcterms:W3CDTF">2022-05-12T13:34:55Z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0x0101009D00F5C474C9AC4CA64E27266A3C5A5B</vt:lpwstr>
  </property>
  <property fmtid="{D5CDD505-2E9C-101B-9397-08002B2CF9AE}" pid="3" name="xd_Signature">
    <vt:lpwstr/>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